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4"/>
  </p:sldMasterIdLst>
  <p:notesMasterIdLst>
    <p:notesMasterId r:id="rId38"/>
  </p:notesMasterIdLst>
  <p:handoutMasterIdLst>
    <p:handoutMasterId r:id="rId39"/>
  </p:handoutMasterIdLst>
  <p:sldIdLst>
    <p:sldId id="2142532340" r:id="rId5"/>
    <p:sldId id="2146847045" r:id="rId6"/>
    <p:sldId id="10657" r:id="rId7"/>
    <p:sldId id="2146847127" r:id="rId8"/>
    <p:sldId id="2146847046" r:id="rId9"/>
    <p:sldId id="2146847089" r:id="rId10"/>
    <p:sldId id="2146847048" r:id="rId11"/>
    <p:sldId id="2146847049" r:id="rId12"/>
    <p:sldId id="2146847132" r:id="rId13"/>
    <p:sldId id="2146847133" r:id="rId14"/>
    <p:sldId id="2146847131" r:id="rId15"/>
    <p:sldId id="2146847157" r:id="rId16"/>
    <p:sldId id="2146847050" r:id="rId17"/>
    <p:sldId id="2146847096" r:id="rId18"/>
    <p:sldId id="2146847134" r:id="rId19"/>
    <p:sldId id="2146847136" r:id="rId20"/>
    <p:sldId id="2146847135" r:id="rId21"/>
    <p:sldId id="2146847156" r:id="rId22"/>
    <p:sldId id="2146847054" r:id="rId23"/>
    <p:sldId id="2146847103" r:id="rId24"/>
    <p:sldId id="2146847141" r:id="rId25"/>
    <p:sldId id="2146847142" r:id="rId26"/>
    <p:sldId id="2146847140" r:id="rId27"/>
    <p:sldId id="2146847058" r:id="rId28"/>
    <p:sldId id="2146847111" r:id="rId29"/>
    <p:sldId id="2146847119" r:id="rId30"/>
    <p:sldId id="2146847120" r:id="rId31"/>
    <p:sldId id="2146847062" r:id="rId32"/>
    <p:sldId id="2146847153" r:id="rId33"/>
    <p:sldId id="2146847115" r:id="rId34"/>
    <p:sldId id="2146847085" r:id="rId35"/>
    <p:sldId id="2146847084" r:id="rId36"/>
    <p:sldId id="2146847064" r:id="rId3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752CF65-4D58-4370-B229-5F4CB000B44D}">
          <p14:sldIdLst>
            <p14:sldId id="2142532340"/>
          </p14:sldIdLst>
        </p14:section>
        <p14:section name="Networking" id="{8B3AEA99-85F7-477B-B976-48DC47AA1A88}">
          <p14:sldIdLst>
            <p14:sldId id="2146847045"/>
            <p14:sldId id="10657"/>
            <p14:sldId id="2146847127"/>
          </p14:sldIdLst>
        </p14:section>
        <p14:section name="Security &amp; Identity" id="{1AA42572-B3BD-44F7-813B-C2C647DDBB3C}">
          <p14:sldIdLst>
            <p14:sldId id="2146847046"/>
            <p14:sldId id="2146847089"/>
          </p14:sldIdLst>
        </p14:section>
        <p14:section name="Management &amp; Governance" id="{34181601-6D48-4406-A525-C7B5A12C6C5B}">
          <p14:sldIdLst>
            <p14:sldId id="2146847048"/>
            <p14:sldId id="2146847049"/>
            <p14:sldId id="2146847132"/>
            <p14:sldId id="2146847133"/>
            <p14:sldId id="2146847131"/>
            <p14:sldId id="2146847157"/>
          </p14:sldIdLst>
        </p14:section>
        <p14:section name="Compute" id="{05AA80BB-8802-49AB-8336-A884227CE2F7}">
          <p14:sldIdLst>
            <p14:sldId id="2146847050"/>
            <p14:sldId id="2146847096"/>
            <p14:sldId id="2146847134"/>
            <p14:sldId id="2146847136"/>
            <p14:sldId id="2146847135"/>
            <p14:sldId id="2146847156"/>
          </p14:sldIdLst>
        </p14:section>
        <p14:section name="Storage &amp; Data" id="{1F159046-CE0A-45BC-9D5B-6E6C95980F78}">
          <p14:sldIdLst/>
        </p14:section>
        <p14:section name="Databases" id="{AEAFAE72-AD56-48F3-926B-38BAE269038F}">
          <p14:sldIdLst>
            <p14:sldId id="2146847054"/>
            <p14:sldId id="2146847103"/>
            <p14:sldId id="2146847141"/>
            <p14:sldId id="2146847142"/>
            <p14:sldId id="2146847140"/>
          </p14:sldIdLst>
        </p14:section>
        <p14:section name="Integration" id="{ACBD46A3-6F1C-451B-A154-0A056E0DEFF6}">
          <p14:sldIdLst/>
        </p14:section>
        <p14:section name="ML &amp; AI &amp; IOT" id="{F4E1EAF1-55E9-4CA4-8ADC-28B69C1D66D2}">
          <p14:sldIdLst>
            <p14:sldId id="2146847058"/>
            <p14:sldId id="2146847111"/>
            <p14:sldId id="2146847119"/>
            <p14:sldId id="2146847120"/>
          </p14:sldIdLst>
        </p14:section>
        <p14:section name="Miscellaneous" id="{A1456D7A-93BE-4023-90AA-7269D2F177BA}">
          <p14:sldIdLst>
            <p14:sldId id="2146847062"/>
            <p14:sldId id="2146847153"/>
            <p14:sldId id="2146847115"/>
          </p14:sldIdLst>
        </p14:section>
        <p14:section name="End" id="{82899442-2AC4-4699-95EB-48D45B913575}">
          <p14:sldIdLst>
            <p14:sldId id="2146847085"/>
            <p14:sldId id="2146847084"/>
            <p14:sldId id="21468470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Emily Catuzzi" initials="EC" lastIdx="19" clrIdx="9">
    <p:extLst>
      <p:ext uri="{19B8F6BF-5375-455C-9EA6-DF929625EA0E}">
        <p15:presenceInfo xmlns:p15="http://schemas.microsoft.com/office/powerpoint/2012/main" userId="S::Emily_Catuzzi@epam.com::b46d6ad4-ac70-4125-82a7-0ece5134c360" providerId="AD"/>
      </p:ext>
    </p:extLst>
  </p:cmAuthor>
  <p:cmAuthor id="1" name="Laura Brady" initials="LB" lastIdx="52" clrIdx="3">
    <p:extLst>
      <p:ext uri="{19B8F6BF-5375-455C-9EA6-DF929625EA0E}">
        <p15:presenceInfo xmlns:p15="http://schemas.microsoft.com/office/powerpoint/2012/main" userId="S::Laura_Brady@epam.com::b18c91b0-83fb-4c27-875b-18626d50463b" providerId="AD"/>
      </p:ext>
    </p:extLst>
  </p:cmAuthor>
  <p:cmAuthor id="8" name="Gretchen Rice" initials="GR" lastIdx="4" clrIdx="10">
    <p:extLst>
      <p:ext uri="{19B8F6BF-5375-455C-9EA6-DF929625EA0E}">
        <p15:presenceInfo xmlns:p15="http://schemas.microsoft.com/office/powerpoint/2012/main" userId="S::gretchen_rice@epam.com::e279efbb-a837-440d-b0bd-684dd084c605" providerId="AD"/>
      </p:ext>
    </p:extLst>
  </p:cmAuthor>
  <p:cmAuthor id="2" name="Amy Legere" initials="AL" lastIdx="5" clrIdx="5">
    <p:extLst>
      <p:ext uri="{19B8F6BF-5375-455C-9EA6-DF929625EA0E}">
        <p15:presenceInfo xmlns:p15="http://schemas.microsoft.com/office/powerpoint/2012/main" userId="S::Amy_Legere@epam.com::36c3e91a-2059-4c30-8d42-5285dd7a2555" providerId="AD"/>
      </p:ext>
    </p:extLst>
  </p:cmAuthor>
  <p:cmAuthor id="9" name="Jennifer Markowitz" initials="JM" lastIdx="1" clrIdx="11">
    <p:extLst>
      <p:ext uri="{19B8F6BF-5375-455C-9EA6-DF929625EA0E}">
        <p15:presenceInfo xmlns:p15="http://schemas.microsoft.com/office/powerpoint/2012/main" userId="S::jennifer_markowitz@epam.com::f9148081-3671-49e1-8328-0a911bc72bfd" providerId="AD"/>
      </p:ext>
    </p:extLst>
  </p:cmAuthor>
  <p:cmAuthor id="3" name="John Hatz" initials="JH" lastIdx="1" clrIdx="4">
    <p:extLst>
      <p:ext uri="{19B8F6BF-5375-455C-9EA6-DF929625EA0E}">
        <p15:presenceInfo xmlns:p15="http://schemas.microsoft.com/office/powerpoint/2012/main" userId="S-1-5-21-2676001572-3131771074-2776907194-23347" providerId="AD"/>
      </p:ext>
    </p:extLst>
  </p:cmAuthor>
  <p:cmAuthor id="10" name="Nastassia Smolskaya" initials="NS" lastIdx="11" clrIdx="12">
    <p:extLst>
      <p:ext uri="{19B8F6BF-5375-455C-9EA6-DF929625EA0E}">
        <p15:presenceInfo xmlns:p15="http://schemas.microsoft.com/office/powerpoint/2012/main" userId="S::Nastassia_Smolskaya@epam.com::8ff1f7bc-3066-491e-a683-ea021ab0c825" providerId="AD"/>
      </p:ext>
    </p:extLst>
  </p:cmAuthor>
  <p:cmAuthor id="4" name="John Hatz" initials="JH [2]" lastIdx="3" clrIdx="6">
    <p:extLst>
      <p:ext uri="{19B8F6BF-5375-455C-9EA6-DF929625EA0E}">
        <p15:presenceInfo xmlns:p15="http://schemas.microsoft.com/office/powerpoint/2012/main" userId="S::john_hatz@epam.com::7f3a8b4b-4b1e-493d-b3f9-196adf0a1de0" providerId="AD"/>
      </p:ext>
    </p:extLst>
  </p:cmAuthor>
  <p:cmAuthor id="5" name="Mariette Kouwenberg-Mooney" initials="MK" lastIdx="19" clrIdx="7">
    <p:extLst>
      <p:ext uri="{19B8F6BF-5375-455C-9EA6-DF929625EA0E}">
        <p15:presenceInfo xmlns:p15="http://schemas.microsoft.com/office/powerpoint/2012/main" userId="S::Mariette_Kouwenberg-Mooney@epam.com::e2a13c51-a5c6-436b-ad7f-addd34212f51" providerId="AD"/>
      </p:ext>
    </p:extLst>
  </p:cmAuthor>
  <p:cmAuthor id="6" name="Julie Hansberry" initials="JH" lastIdx="13" clrIdx="8">
    <p:extLst>
      <p:ext uri="{19B8F6BF-5375-455C-9EA6-DF929625EA0E}">
        <p15:presenceInfo xmlns:p15="http://schemas.microsoft.com/office/powerpoint/2012/main" userId="S::julie_hansberry@epam.com::6cd6a8f9-b761-4260-92e9-1b9e975786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5D43"/>
    <a:srgbClr val="CADC49"/>
    <a:srgbClr val="E53B2E"/>
    <a:srgbClr val="FFC000"/>
    <a:srgbClr val="D35D47"/>
    <a:srgbClr val="008ACF"/>
    <a:srgbClr val="76CDD8"/>
    <a:srgbClr val="75A0A6"/>
    <a:srgbClr val="569BA5"/>
    <a:srgbClr val="EDC1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79132-3F09-4EB7-9156-AFD2ABE5B897}" v="37" dt="2021-04-12T18:27:46.9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94"/>
  </p:normalViewPr>
  <p:slideViewPr>
    <p:cSldViewPr snapToGrid="0">
      <p:cViewPr varScale="1">
        <p:scale>
          <a:sx n="138" d="100"/>
          <a:sy n="138" d="100"/>
        </p:scale>
        <p:origin x="2688" y="120"/>
      </p:cViewPr>
      <p:guideLst/>
    </p:cSldViewPr>
  </p:slideViewPr>
  <p:notesTextViewPr>
    <p:cViewPr>
      <p:scale>
        <a:sx n="1" d="1"/>
        <a:sy n="1" d="1"/>
      </p:scale>
      <p:origin x="0" y="0"/>
    </p:cViewPr>
  </p:notesTextViewPr>
  <p:notesViewPr>
    <p:cSldViewPr snapToGrid="0">
      <p:cViewPr varScale="1">
        <p:scale>
          <a:sx n="121" d="100"/>
          <a:sy n="121" d="100"/>
        </p:scale>
        <p:origin x="7662" y="90"/>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6/26/2024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a:t>
            </a:fld>
            <a:endParaRPr lang="en-US"/>
          </a:p>
        </p:txBody>
      </p:sp>
    </p:spTree>
    <p:extLst>
      <p:ext uri="{BB962C8B-B14F-4D97-AF65-F5344CB8AC3E}">
        <p14:creationId xmlns:p14="http://schemas.microsoft.com/office/powerpoint/2010/main" val="414414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2900" y="1200151"/>
            <a:ext cx="8458200" cy="2228850"/>
          </a:xfrm>
        </p:spPr>
        <p:txBody>
          <a:bodyPr lIns="0" tIns="0" rIns="0" bIns="0" anchor="b">
            <a:noAutofit/>
          </a:bodyPr>
          <a:lstStyle>
            <a:lvl1pPr algn="l">
              <a:lnSpc>
                <a:spcPct val="85000"/>
              </a:lnSpc>
              <a:defRPr sz="9000" b="0" i="0">
                <a:solidFill>
                  <a:schemeClr val="accent3"/>
                </a:solidFill>
                <a:latin typeface="+mj-lt"/>
                <a:ea typeface="Human Sans Thin" pitchFamily="2" charset="77"/>
                <a:cs typeface="Human Sans Thin" pitchFamily="2" charset="77"/>
              </a:defRPr>
            </a:lvl1pPr>
          </a:lstStyle>
          <a:p>
            <a:r>
              <a:rPr lang="en-US"/>
              <a:t>Proposal</a:t>
            </a:r>
            <a:br>
              <a:rPr lang="en-US"/>
            </a:br>
            <a:r>
              <a:rPr lang="en-US"/>
              <a:t>Title</a:t>
            </a:r>
          </a:p>
        </p:txBody>
      </p:sp>
      <p:sp>
        <p:nvSpPr>
          <p:cNvPr id="8" name="Text Placeholder 7"/>
          <p:cNvSpPr>
            <a:spLocks noGrp="1"/>
          </p:cNvSpPr>
          <p:nvPr>
            <p:ph type="body" sz="quarter" idx="11" hasCustomPrompt="1"/>
          </p:nvPr>
        </p:nvSpPr>
        <p:spPr>
          <a:xfrm>
            <a:off x="342900" y="3600450"/>
            <a:ext cx="8455914" cy="171450"/>
          </a:xfrm>
        </p:spPr>
        <p:txBody>
          <a:bodyPr lIns="0" tIns="0" rIns="0" bIns="0" anchor="t">
            <a:noAutofit/>
          </a:bodyPr>
          <a:lstStyle>
            <a:lvl1pPr marL="0" indent="0">
              <a:lnSpc>
                <a:spcPct val="100000"/>
              </a:lnSpc>
              <a:spcBef>
                <a:spcPts val="0"/>
              </a:spcBef>
              <a:spcAft>
                <a:spcPts val="0"/>
              </a:spcAft>
              <a:buNone/>
              <a:defRPr sz="1200" b="0" i="0" baseline="0">
                <a:solidFill>
                  <a:schemeClr val="bg1"/>
                </a:solidFill>
                <a:latin typeface="+mn-lt"/>
                <a:ea typeface="Calibri" panose="020F0502020204030204" pitchFamily="34" charset="0"/>
                <a:cs typeface="Calibri" panose="020F0502020204030204"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r>
              <a:rPr lang="en-US"/>
              <a:t>Subtitle description</a:t>
            </a:r>
          </a:p>
        </p:txBody>
      </p:sp>
      <p:sp>
        <p:nvSpPr>
          <p:cNvPr id="5" name="Text Placeholder 4"/>
          <p:cNvSpPr>
            <a:spLocks noGrp="1"/>
          </p:cNvSpPr>
          <p:nvPr>
            <p:ph type="body" sz="quarter" idx="12" hasCustomPrompt="1"/>
          </p:nvPr>
        </p:nvSpPr>
        <p:spPr>
          <a:xfrm>
            <a:off x="342900" y="3864095"/>
            <a:ext cx="1988344" cy="171450"/>
          </a:xfrm>
        </p:spPr>
        <p:txBody>
          <a:bodyPr/>
          <a:lstStyle>
            <a:lvl1pPr>
              <a:lnSpc>
                <a:spcPct val="100000"/>
              </a:lnSpc>
              <a:spcBef>
                <a:spcPts val="0"/>
              </a:spcBef>
              <a:defRPr sz="900" b="0" i="0" cap="all" baseline="0">
                <a:solidFill>
                  <a:schemeClr val="bg1"/>
                </a:solidFill>
                <a:latin typeface="+mn-lt"/>
              </a:defRPr>
            </a:lvl1pPr>
          </a:lstStyle>
          <a:p>
            <a:pPr lvl="0"/>
            <a:r>
              <a:rPr lang="en-US"/>
              <a:t>Date</a:t>
            </a:r>
          </a:p>
        </p:txBody>
      </p:sp>
    </p:spTree>
    <p:extLst>
      <p:ext uri="{BB962C8B-B14F-4D97-AF65-F5344CB8AC3E}">
        <p14:creationId xmlns:p14="http://schemas.microsoft.com/office/powerpoint/2010/main" val="303777942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42901" y="3429000"/>
            <a:ext cx="4148137" cy="1200150"/>
          </a:xfrm>
        </p:spPr>
        <p:txBody>
          <a:bodyPr lIns="0" tIns="0" rIns="0" bIns="0" anchor="t">
            <a:normAutofit/>
          </a:bodyPr>
          <a:lstStyle>
            <a:lvl1pPr marL="0" indent="0" algn="l">
              <a:lnSpc>
                <a:spcPct val="110000"/>
              </a:lnSpc>
              <a:spcBef>
                <a:spcPts val="450"/>
              </a:spcBef>
              <a:spcAft>
                <a:spcPts val="0"/>
              </a:spcAft>
              <a:buNone/>
              <a:defRPr sz="900" b="0" i="0" baseline="0">
                <a:solidFill>
                  <a:schemeClr val="bg1"/>
                </a:solidFill>
                <a:latin typeface="+mn-lt"/>
                <a:ea typeface="Calibri" panose="020F0502020204030204" pitchFamily="34" charset="0"/>
                <a:cs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type section description</a:t>
            </a:r>
          </a:p>
        </p:txBody>
      </p:sp>
      <p:sp>
        <p:nvSpPr>
          <p:cNvPr id="8" name="Text Placeholder 7"/>
          <p:cNvSpPr>
            <a:spLocks noGrp="1"/>
          </p:cNvSpPr>
          <p:nvPr>
            <p:ph type="body" sz="quarter" idx="12" hasCustomPrompt="1"/>
          </p:nvPr>
        </p:nvSpPr>
        <p:spPr>
          <a:xfrm>
            <a:off x="342901" y="2743200"/>
            <a:ext cx="6299597" cy="514350"/>
          </a:xfrm>
        </p:spPr>
        <p:txBody>
          <a:bodyPr/>
          <a:lstStyle>
            <a:lvl1pPr marL="0" indent="0">
              <a:lnSpc>
                <a:spcPct val="100000"/>
              </a:lnSpc>
              <a:spcBef>
                <a:spcPts val="0"/>
              </a:spcBef>
              <a:spcAft>
                <a:spcPts val="0"/>
              </a:spcAft>
              <a:buNone/>
              <a:defRPr sz="3600" b="0" i="0" baseline="0">
                <a:solidFill>
                  <a:schemeClr val="accent3"/>
                </a:solidFill>
                <a:latin typeface="+mj-lt"/>
                <a:ea typeface="Calibri Light" charset="0"/>
                <a:cs typeface="Calibri Light" charset="0"/>
              </a:defRPr>
            </a:lvl1pPr>
          </a:lstStyle>
          <a:p>
            <a:pPr lvl="0"/>
            <a:r>
              <a:rPr lang="en-US"/>
              <a:t>Section Header</a:t>
            </a:r>
          </a:p>
        </p:txBody>
      </p:sp>
      <p:sp>
        <p:nvSpPr>
          <p:cNvPr id="11" name="Text Placeholder 10"/>
          <p:cNvSpPr>
            <a:spLocks noGrp="1"/>
          </p:cNvSpPr>
          <p:nvPr>
            <p:ph type="body" sz="quarter" idx="13" hasCustomPrompt="1"/>
          </p:nvPr>
        </p:nvSpPr>
        <p:spPr>
          <a:xfrm>
            <a:off x="252845" y="1285875"/>
            <a:ext cx="4148138" cy="1714500"/>
          </a:xfrm>
        </p:spPr>
        <p:txBody>
          <a:bodyPr wrap="square" anchor="b"/>
          <a:lstStyle>
            <a:lvl1pPr>
              <a:lnSpc>
                <a:spcPct val="100000"/>
              </a:lnSpc>
              <a:spcBef>
                <a:spcPts val="0"/>
              </a:spcBef>
              <a:spcAft>
                <a:spcPts val="0"/>
              </a:spcAft>
              <a:defRPr sz="16500" b="0" i="0">
                <a:solidFill>
                  <a:schemeClr val="accent3"/>
                </a:solidFill>
                <a:latin typeface="+mj-lt"/>
                <a:ea typeface="Human Sans Thin" pitchFamily="2" charset="77"/>
                <a:cs typeface="Human Sans Thin" pitchFamily="2" charset="77"/>
              </a:defRPr>
            </a:lvl1pPr>
          </a:lstStyle>
          <a:p>
            <a:pPr lvl="0"/>
            <a:r>
              <a:rPr lang="en-US"/>
              <a:t>0</a:t>
            </a:r>
          </a:p>
        </p:txBody>
      </p:sp>
      <p:sp>
        <p:nvSpPr>
          <p:cNvPr id="7" name="Slide Number Placeholder 13"/>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solidFill>
                  <a:schemeClr val="bg1"/>
                </a:solidFill>
                <a:latin typeface="+mn-lt"/>
              </a:rPr>
              <a:pPr/>
              <a:t>‹#›</a:t>
            </a:fld>
            <a:endParaRPr lang="en-US" sz="600" b="0" i="0">
              <a:solidFill>
                <a:schemeClr val="bg1"/>
              </a:solidFill>
              <a:latin typeface="+mn-lt"/>
            </a:endParaRPr>
          </a:p>
        </p:txBody>
      </p:sp>
    </p:spTree>
    <p:extLst>
      <p:ext uri="{BB962C8B-B14F-4D97-AF65-F5344CB8AC3E}">
        <p14:creationId xmlns:p14="http://schemas.microsoft.com/office/powerpoint/2010/main" val="251329198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5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8"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333054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3321397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7022306" cy="3774069"/>
          </a:xfrm>
        </p:spPr>
        <p:txBody>
          <a:bodyPr lIns="0" tIns="0" rIns="0" bIns="0"/>
          <a:lstStyle>
            <a:lvl1pPr marL="0" indent="0">
              <a:lnSpc>
                <a:spcPct val="110000"/>
              </a:lnSpc>
              <a:spcAft>
                <a:spcPts val="0"/>
              </a:spcAft>
              <a:buNone/>
              <a:tabLst>
                <a:tab pos="2438400" algn="l"/>
              </a:tabLst>
              <a:defRPr sz="1200" b="0" i="0" baseline="0">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240278692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4433776" y="855080"/>
            <a:ext cx="4365038" cy="3774069"/>
          </a:xfrm>
        </p:spPr>
        <p:txBody>
          <a:bodyPr lIns="0" tIns="0" rIns="0" bIns="0"/>
          <a:lstStyle>
            <a:lvl1pPr marL="0" indent="0">
              <a:lnSpc>
                <a:spcPct val="110000"/>
              </a:lnSpc>
              <a:spcAft>
                <a:spcPts val="0"/>
              </a:spcAft>
              <a:buNone/>
              <a:tabLst>
                <a:tab pos="2438400" algn="l"/>
              </a:tabLst>
              <a:defRPr sz="120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j-lt"/>
              </a:defRPr>
            </a:lvl1pPr>
          </a:lstStyle>
          <a:p>
            <a:r>
              <a:rPr lang="en-US" dirty="0"/>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j-lt"/>
              </a:defRPr>
            </a:lvl1pPr>
          </a:lstStyle>
          <a:p>
            <a:pPr lvl="0"/>
            <a:r>
              <a:rPr lang="en-US"/>
              <a:t>Click to add section title</a:t>
            </a:r>
          </a:p>
        </p:txBody>
      </p:sp>
      <p:sp>
        <p:nvSpPr>
          <p:cNvPr id="6" name="Text Placeholder 9">
            <a:extLst>
              <a:ext uri="{FF2B5EF4-FFF2-40B4-BE49-F238E27FC236}">
                <a16:creationId xmlns:a16="http://schemas.microsoft.com/office/drawing/2014/main" id="{47BF3F39-D94F-BC48-8482-2214B9D8033C}"/>
              </a:ext>
            </a:extLst>
          </p:cNvPr>
          <p:cNvSpPr>
            <a:spLocks noGrp="1"/>
          </p:cNvSpPr>
          <p:nvPr>
            <p:ph type="body" sz="quarter" idx="16"/>
          </p:nvPr>
        </p:nvSpPr>
        <p:spPr>
          <a:xfrm>
            <a:off x="342900" y="855080"/>
            <a:ext cx="3955312" cy="3774069"/>
          </a:xfrm>
        </p:spPr>
        <p:txBody>
          <a:bodyPr lIns="0" tIns="0" rIns="0" bIns="0"/>
          <a:lstStyle>
            <a:lvl1pPr marL="0" indent="0">
              <a:lnSpc>
                <a:spcPct val="110000"/>
              </a:lnSpc>
              <a:spcAft>
                <a:spcPts val="0"/>
              </a:spcAft>
              <a:buNone/>
              <a:tabLst>
                <a:tab pos="2438400" algn="l"/>
              </a:tabLst>
              <a:defRPr sz="100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Edit Master text styles</a:t>
            </a:r>
          </a:p>
        </p:txBody>
      </p:sp>
    </p:spTree>
    <p:extLst>
      <p:ext uri="{BB962C8B-B14F-4D97-AF65-F5344CB8AC3E}">
        <p14:creationId xmlns:p14="http://schemas.microsoft.com/office/powerpoint/2010/main" val="229121768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8455914" cy="3774069"/>
          </a:xfrm>
        </p:spPr>
        <p:txBody>
          <a:bodyPr lIns="0" tIns="0" rIns="0" bIns="0"/>
          <a:lstStyle>
            <a:lvl1pPr marL="0" indent="0">
              <a:lnSpc>
                <a:spcPct val="110000"/>
              </a:lnSpc>
              <a:spcAft>
                <a:spcPts val="0"/>
              </a:spcAft>
              <a:buNone/>
              <a:tabLst>
                <a:tab pos="2438400" algn="l"/>
              </a:tabLst>
              <a:defRPr sz="100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285822259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 Text">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8455914" cy="3774069"/>
          </a:xfrm>
        </p:spPr>
        <p:txBody>
          <a:bodyPr lIns="0" tIns="0" rIns="0" bIns="0"/>
          <a:lstStyle>
            <a:lvl1pPr marL="0" indent="0">
              <a:lnSpc>
                <a:spcPct val="110000"/>
              </a:lnSpc>
              <a:spcAft>
                <a:spcPts val="0"/>
              </a:spcAft>
              <a:buNone/>
              <a:tabLst>
                <a:tab pos="2438400" algn="l"/>
              </a:tabLst>
              <a:defRPr sz="6600" b="0" i="0" baseline="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solidFill>
                  <a:schemeClr val="bg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
        <p:nvSpPr>
          <p:cNvPr id="8" name="Slide Number Placeholder 13">
            <a:extLst>
              <a:ext uri="{FF2B5EF4-FFF2-40B4-BE49-F238E27FC236}">
                <a16:creationId xmlns:a16="http://schemas.microsoft.com/office/drawing/2014/main" id="{841CA2A1-3D39-2344-A5FA-9709C1FE6425}"/>
              </a:ext>
            </a:extLst>
          </p:cNvPr>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solidFill>
                  <a:schemeClr val="bg1"/>
                </a:solidFill>
                <a:latin typeface="Human Sans Regular" pitchFamily="2" charset="77"/>
              </a:rPr>
              <a:pPr/>
              <a:t>‹#›</a:t>
            </a:fld>
            <a:endParaRPr lang="en-US" sz="600" b="0" i="0">
              <a:solidFill>
                <a:schemeClr val="bg1"/>
              </a:solidFill>
              <a:latin typeface="Human Sans Regular" pitchFamily="2" charset="77"/>
            </a:endParaRPr>
          </a:p>
        </p:txBody>
      </p:sp>
    </p:spTree>
    <p:extLst>
      <p:ext uri="{BB962C8B-B14F-4D97-AF65-F5344CB8AC3E}">
        <p14:creationId xmlns:p14="http://schemas.microsoft.com/office/powerpoint/2010/main" val="148169182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42900"/>
            <a:ext cx="7020408" cy="342900"/>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342901" y="859971"/>
            <a:ext cx="7022306" cy="376917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3"/>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latin typeface="Calibri" panose="020F0502020204030204" pitchFamily="34" charset="0"/>
                <a:cs typeface="Calibri" panose="020F0502020204030204" pitchFamily="34" charset="0"/>
              </a:rPr>
              <a:pPr/>
              <a:t>‹#›</a:t>
            </a:fld>
            <a:endParaRPr lang="en-US" sz="600" b="0" i="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7938063"/>
      </p:ext>
    </p:extLst>
  </p:cSld>
  <p:clrMap bg1="lt1" tx1="dk1" bg2="lt2" tx2="dk2" accent1="accent1" accent2="accent2" accent3="accent3" accent4="accent4" accent5="accent5" accent6="accent6" hlink="hlink" folHlink="folHlink"/>
  <p:sldLayoutIdLst>
    <p:sldLayoutId id="2147483863" r:id="rId1"/>
    <p:sldLayoutId id="2147483816" r:id="rId2"/>
    <p:sldLayoutId id="2147483822" r:id="rId3"/>
    <p:sldLayoutId id="2147483823" r:id="rId4"/>
    <p:sldLayoutId id="2147483824" r:id="rId5"/>
    <p:sldLayoutId id="2147483825" r:id="rId6"/>
    <p:sldLayoutId id="2147483826" r:id="rId7"/>
    <p:sldLayoutId id="2147483828" r:id="rId8"/>
    <p:sldLayoutId id="2147483829" r:id="rId9"/>
  </p:sldLayoutIdLst>
  <p:hf hdr="0" dt="0"/>
  <p:txStyles>
    <p:titleStyle>
      <a:lvl1pPr algn="l" defTabSz="685800" rtl="0" eaLnBrk="1" latinLnBrk="0" hangingPunct="1">
        <a:lnSpc>
          <a:spcPct val="100000"/>
        </a:lnSpc>
        <a:spcBef>
          <a:spcPct val="0"/>
        </a:spcBef>
        <a:buNone/>
        <a:defRPr sz="1650" b="0" i="0" kern="1200">
          <a:solidFill>
            <a:schemeClr val="tx1"/>
          </a:solidFill>
          <a:latin typeface="+mn-lt"/>
          <a:ea typeface="Calibri" panose="020F0502020204030204" pitchFamily="34" charset="0"/>
          <a:cs typeface="Calibri" panose="020F0502020204030204" pitchFamily="34" charset="0"/>
        </a:defRPr>
      </a:lvl1pPr>
    </p:titleStyle>
    <p:bodyStyle>
      <a:lvl1pPr marL="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1pPr>
      <a:lvl2pPr marL="5143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2pPr>
      <a:lvl3pPr marL="8572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3pPr>
      <a:lvl4pPr marL="12001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4pPr>
      <a:lvl5pPr marL="15430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16" orient="horz" pos="144">
          <p15:clr>
            <a:srgbClr val="F26B43"/>
          </p15:clr>
        </p15:guide>
        <p15:guide id="17" orient="horz" pos="288">
          <p15:clr>
            <a:srgbClr val="F26B43"/>
          </p15:clr>
        </p15:guide>
        <p15:guide id="18" orient="horz" pos="432">
          <p15:clr>
            <a:srgbClr val="F26B43"/>
          </p15:clr>
        </p15:guide>
        <p15:guide id="19" orient="horz" pos="576">
          <p15:clr>
            <a:srgbClr val="F26B43"/>
          </p15:clr>
        </p15:guide>
        <p15:guide id="20" orient="horz" pos="720">
          <p15:clr>
            <a:srgbClr val="F26B43"/>
          </p15:clr>
        </p15:guide>
        <p15:guide id="21" orient="horz" pos="864">
          <p15:clr>
            <a:srgbClr val="F26B43"/>
          </p15:clr>
        </p15:guide>
        <p15:guide id="22" orient="horz" pos="1008">
          <p15:clr>
            <a:srgbClr val="F26B43"/>
          </p15:clr>
        </p15:guide>
        <p15:guide id="23" orient="horz" pos="1152">
          <p15:clr>
            <a:srgbClr val="F26B43"/>
          </p15:clr>
        </p15:guide>
        <p15:guide id="24" orient="horz" pos="1296">
          <p15:clr>
            <a:srgbClr val="F26B43"/>
          </p15:clr>
        </p15:guide>
        <p15:guide id="25" orient="horz" pos="1440">
          <p15:clr>
            <a:srgbClr val="F26B43"/>
          </p15:clr>
        </p15:guide>
        <p15:guide id="26" orient="horz" pos="1584">
          <p15:clr>
            <a:srgbClr val="F26B43"/>
          </p15:clr>
        </p15:guide>
        <p15:guide id="27" orient="horz" pos="1728">
          <p15:clr>
            <a:srgbClr val="F26B43"/>
          </p15:clr>
        </p15:guide>
        <p15:guide id="28" orient="horz" pos="1872">
          <p15:clr>
            <a:srgbClr val="F26B43"/>
          </p15:clr>
        </p15:guide>
        <p15:guide id="29" orient="horz" pos="2016">
          <p15:clr>
            <a:srgbClr val="F26B43"/>
          </p15:clr>
        </p15:guide>
        <p15:guide id="30" orient="horz" pos="2304">
          <p15:clr>
            <a:srgbClr val="F26B43"/>
          </p15:clr>
        </p15:guide>
        <p15:guide id="31" orient="horz" pos="2448">
          <p15:clr>
            <a:srgbClr val="F26B43"/>
          </p15:clr>
        </p15:guide>
        <p15:guide id="32" orient="horz" pos="2592">
          <p15:clr>
            <a:srgbClr val="F26B43"/>
          </p15:clr>
        </p15:guide>
        <p15:guide id="33" orient="horz" pos="2736">
          <p15:clr>
            <a:srgbClr val="F26B43"/>
          </p15:clr>
        </p15:guide>
        <p15:guide id="34" orient="horz" pos="2880">
          <p15:clr>
            <a:srgbClr val="F26B43"/>
          </p15:clr>
        </p15:guide>
        <p15:guide id="35" orient="horz" pos="3024">
          <p15:clr>
            <a:srgbClr val="F26B43"/>
          </p15:clr>
        </p15:guide>
        <p15:guide id="36" orient="horz" pos="3168">
          <p15:clr>
            <a:srgbClr val="F26B43"/>
          </p15:clr>
        </p15:guide>
        <p15:guide id="37" orient="horz" pos="3312">
          <p15:clr>
            <a:srgbClr val="F26B43"/>
          </p15:clr>
        </p15:guide>
        <p15:guide id="38" orient="horz" pos="3456">
          <p15:clr>
            <a:srgbClr val="F26B43"/>
          </p15:clr>
        </p15:guide>
        <p15:guide id="39" orient="horz" pos="3600">
          <p15:clr>
            <a:srgbClr val="F26B43"/>
          </p15:clr>
        </p15:guide>
        <p15:guide id="40" orient="horz" pos="3744">
          <p15:clr>
            <a:srgbClr val="F26B43"/>
          </p15:clr>
        </p15:guide>
        <p15:guide id="41" orient="horz" pos="3888">
          <p15:clr>
            <a:srgbClr val="F26B43"/>
          </p15:clr>
        </p15:guide>
        <p15:guide id="43" orient="horz" pos="4176">
          <p15:clr>
            <a:srgbClr val="F26B43"/>
          </p15:clr>
        </p15:guide>
        <p15:guide id="56" orient="horz">
          <p15:clr>
            <a:srgbClr val="F26B43"/>
          </p15:clr>
        </p15:guide>
        <p15:guide id="57" orient="horz" pos="4320">
          <p15:clr>
            <a:srgbClr val="F26B43"/>
          </p15:clr>
        </p15:guide>
        <p15:guide id="58" orient="horz" pos="4032">
          <p15:clr>
            <a:srgbClr val="F26B43"/>
          </p15:clr>
        </p15:guide>
        <p15:guide id="59" pos="288">
          <p15:clr>
            <a:srgbClr val="F26B43"/>
          </p15:clr>
        </p15:guide>
        <p15:guide id="61" pos="7392">
          <p15:clr>
            <a:srgbClr val="F26B43"/>
          </p15:clr>
        </p15:guide>
        <p15:guide id="62" pos="894">
          <p15:clr>
            <a:srgbClr val="F26B43"/>
          </p15:clr>
        </p15:guide>
        <p15:guide id="63" pos="750">
          <p15:clr>
            <a:srgbClr val="F26B43"/>
          </p15:clr>
        </p15:guide>
        <p15:guide id="64" pos="1354">
          <p15:clr>
            <a:srgbClr val="F26B43"/>
          </p15:clr>
        </p15:guide>
        <p15:guide id="65" pos="1498">
          <p15:clr>
            <a:srgbClr val="F26B43"/>
          </p15:clr>
        </p15:guide>
        <p15:guide id="66" pos="1958">
          <p15:clr>
            <a:srgbClr val="F26B43"/>
          </p15:clr>
        </p15:guide>
        <p15:guide id="67" pos="2104">
          <p15:clr>
            <a:srgbClr val="F26B43"/>
          </p15:clr>
        </p15:guide>
        <p15:guide id="68" pos="2710">
          <p15:clr>
            <a:srgbClr val="F26B43"/>
          </p15:clr>
        </p15:guide>
        <p15:guide id="69" pos="2565">
          <p15:clr>
            <a:srgbClr val="F26B43"/>
          </p15:clr>
        </p15:guide>
        <p15:guide id="70" pos="3310">
          <p15:clr>
            <a:srgbClr val="F26B43"/>
          </p15:clr>
        </p15:guide>
        <p15:guide id="71" pos="3168">
          <p15:clr>
            <a:srgbClr val="F26B43"/>
          </p15:clr>
        </p15:guide>
        <p15:guide id="72" pos="3772">
          <p15:clr>
            <a:srgbClr val="F26B43"/>
          </p15:clr>
        </p15:guide>
        <p15:guide id="73" pos="3919">
          <p15:clr>
            <a:srgbClr val="F26B43"/>
          </p15:clr>
        </p15:guide>
        <p15:guide id="74" pos="4376">
          <p15:clr>
            <a:srgbClr val="F26B43"/>
          </p15:clr>
        </p15:guide>
        <p15:guide id="75" pos="4523">
          <p15:clr>
            <a:srgbClr val="F26B43"/>
          </p15:clr>
        </p15:guide>
        <p15:guide id="76" pos="5128">
          <p15:clr>
            <a:srgbClr val="F26B43"/>
          </p15:clr>
        </p15:guide>
        <p15:guide id="77" pos="4981">
          <p15:clr>
            <a:srgbClr val="F26B43"/>
          </p15:clr>
        </p15:guide>
        <p15:guide id="78" pos="5579">
          <p15:clr>
            <a:srgbClr val="F26B43"/>
          </p15:clr>
        </p15:guide>
        <p15:guide id="79" pos="5726">
          <p15:clr>
            <a:srgbClr val="F26B43"/>
          </p15:clr>
        </p15:guide>
        <p15:guide id="80" pos="6186">
          <p15:clr>
            <a:srgbClr val="F26B43"/>
          </p15:clr>
        </p15:guide>
        <p15:guide id="81" pos="6330">
          <p15:clr>
            <a:srgbClr val="F26B43"/>
          </p15:clr>
        </p15:guide>
        <p15:guide id="82" pos="6793">
          <p15:clr>
            <a:srgbClr val="F26B43"/>
          </p15:clr>
        </p15:guide>
        <p15:guide id="83" pos="693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techcommunity.microsoft.com/t5/windows-admin-center-blog/announcing-windows-admin-center-in-azure-for-windows-client/ba-p/4171977" TargetMode="External"/><Relationship Id="rId2" Type="http://schemas.openxmlformats.org/officeDocument/2006/relationships/hyperlink" Target="https://techcommunity.microsoft.com/t5/azure-governance-and-management/announcing-the-general-availability-of-change-actor/ba-p/4171801" TargetMode="External"/><Relationship Id="rId1" Type="http://schemas.openxmlformats.org/officeDocument/2006/relationships/slideLayout" Target="../slideLayouts/slideLayout7.xml"/><Relationship Id="rId4" Type="http://schemas.openxmlformats.org/officeDocument/2006/relationships/image" Target="../media/image4.gi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echcommunity.microsoft.com/t5/azure-arc-blog/announcing-enhanced-multicloud-integration-enabled-by-azure-arc/ba-p/4169973"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azure/databricks/large-language-models/foundation-model-training/" TargetMode="External"/><Relationship Id="rId2" Type="http://schemas.openxmlformats.org/officeDocument/2006/relationships/hyperlink" Target="https://learn.microsoft.com/en-us/azure/virtual-machine-scale-sets/virtual-machine-scale-sets-upgrade-policy"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aks/access-private-cluster?tabs=azure-cli" TargetMode="External"/><Relationship Id="rId2" Type="http://schemas.openxmlformats.org/officeDocument/2006/relationships/hyperlink" Target="https://learn.microsoft.com/en-us/azure/aks/auto-upgrade-node-os-image?tabs=azure-cli" TargetMode="External"/><Relationship Id="rId1" Type="http://schemas.openxmlformats.org/officeDocument/2006/relationships/slideLayout" Target="../slideLayouts/slideLayout7.xml"/><Relationship Id="rId4" Type="http://schemas.openxmlformats.org/officeDocument/2006/relationships/hyperlink" Target="https://github.com/Azure/kube-egress-gateway"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www.microsoft.com/en-us/windows-server/blog/2024/05/29/gain-enhanced-security-and-performance-with-windows-server-2025/"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echcommunity.microsoft.com/t5/azure-integration-services-blog/logic-apps-standard-new-hybrid-deployment-model-preview/ba-p/4171118"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azure/cosmos-db/continuous-backup-restore-introduction" TargetMode="External"/><Relationship Id="rId2" Type="http://schemas.openxmlformats.org/officeDocument/2006/relationships/hyperlink" Target="https://learn.microsoft.com/en-us/azure/cosmos-db/mongodb/vcore/introduction" TargetMode="External"/><Relationship Id="rId1" Type="http://schemas.openxmlformats.org/officeDocument/2006/relationships/slideLayout" Target="../slideLayouts/slideLayout7.xml"/><Relationship Id="rId4" Type="http://schemas.openxmlformats.org/officeDocument/2006/relationships/hyperlink" Target="https://techcommunity.microsoft.com/t5/azure-sql-blog/general-availability-database-compatibility-level-160-in-azure/ba-p/417203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learn.microsoft.com/en-us/azure/postgresql/flexible-server/concepts-azure-advisor-recommendations"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azure/postgresql/flexible-server/concepts-extensions#upgrading-postgresql-extensions" TargetMode="External"/><Relationship Id="rId2" Type="http://schemas.openxmlformats.org/officeDocument/2006/relationships/hyperlink" Target="https://learn.microsoft.com/en-us/azure/postgresql/migrate/migration-service/overview-migration-service-postgresql"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techcommunity.microsoft.com/t5/ai-azure-ai-services-blog/what-s-new-in-azure-ai-translator-document-translation/ba-p/4170152"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learn.microsoft.com/en-us/azure/load-testing/how-to-create-load-test-function-app"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techcommunity.microsoft.com/t5/azure-communication-services/azure-communication-services-may-2024-feature-updates/ba-p/4171157"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learn.microsoft.com/en-us/azure/load-balancer/cross-subscription-overview"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azureTimes"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techcommunity.microsoft.com/t5/azure-networking-blog/public-preview-create-multiple-prefixes-for-a-subnet-in-an-azure/ba-p/4171141"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techcommunity.microsoft.com/t5/microsoft-entra-blog/sap-identity-management-to-microsoft-entra-id-migration-guidance/ba-p/2520428"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azure/azure-monitor/logs/logs-dedicated-clusters?tabs=azure-portal" TargetMode="External"/><Relationship Id="rId2" Type="http://schemas.openxmlformats.org/officeDocument/2006/relationships/hyperlink" Target="https://learn.microsoft.com/en-us/azure/azure-monitor/logs/summary-rules?tabs=api"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666" y="1200151"/>
            <a:ext cx="8458200" cy="2228850"/>
          </a:xfrm>
        </p:spPr>
        <p:txBody>
          <a:bodyPr/>
          <a:lstStyle/>
          <a:p>
            <a:r>
              <a:rPr lang="en-US" sz="5400" dirty="0"/>
              <a:t>Azure Times #</a:t>
            </a:r>
            <a:r>
              <a:rPr lang="ru-RU" sz="5400" dirty="0"/>
              <a:t>124</a:t>
            </a:r>
            <a:endParaRPr lang="en-US" sz="5400" dirty="0"/>
          </a:p>
        </p:txBody>
      </p:sp>
      <p:sp>
        <p:nvSpPr>
          <p:cNvPr id="4" name="Text Placeholder 3"/>
          <p:cNvSpPr>
            <a:spLocks noGrp="1"/>
          </p:cNvSpPr>
          <p:nvPr>
            <p:ph type="body" sz="quarter" idx="11"/>
          </p:nvPr>
        </p:nvSpPr>
        <p:spPr/>
        <p:txBody>
          <a:bodyPr/>
          <a:lstStyle/>
          <a:p>
            <a:r>
              <a:rPr lang="en-US" spc="300" dirty="0"/>
              <a:t>June 26, 2024</a:t>
            </a:r>
          </a:p>
        </p:txBody>
      </p:sp>
      <p:sp>
        <p:nvSpPr>
          <p:cNvPr id="3" name="TextBox 2">
            <a:extLst>
              <a:ext uri="{FF2B5EF4-FFF2-40B4-BE49-F238E27FC236}">
                <a16:creationId xmlns:a16="http://schemas.microsoft.com/office/drawing/2014/main" id="{ED924944-231A-274C-AB8B-3C574947B123}"/>
              </a:ext>
            </a:extLst>
          </p:cNvPr>
          <p:cNvSpPr txBox="1"/>
          <p:nvPr/>
        </p:nvSpPr>
        <p:spPr>
          <a:xfrm>
            <a:off x="539318" y="4887158"/>
            <a:ext cx="0" cy="0"/>
          </a:xfrm>
          <a:prstGeom prst="rect">
            <a:avLst/>
          </a:prstGeom>
          <a:noFill/>
        </p:spPr>
        <p:txBody>
          <a:bodyPr wrap="none" lIns="0" tIns="0" rIns="0" bIns="0" rtlCol="0">
            <a:noAutofit/>
          </a:bodyPr>
          <a:lstStyle/>
          <a:p>
            <a:pPr>
              <a:lnSpc>
                <a:spcPct val="110000"/>
              </a:lnSpc>
              <a:spcBef>
                <a:spcPts val="450"/>
              </a:spcBef>
            </a:pPr>
            <a:endParaRPr lang="en-US" sz="900" err="1">
              <a:ea typeface="Human Sans" charset="0"/>
              <a:cs typeface="Human Sans" charset="0"/>
            </a:endParaRPr>
          </a:p>
        </p:txBody>
      </p:sp>
    </p:spTree>
    <p:extLst>
      <p:ext uri="{BB962C8B-B14F-4D97-AF65-F5344CB8AC3E}">
        <p14:creationId xmlns:p14="http://schemas.microsoft.com/office/powerpoint/2010/main" val="44755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43C16-70E1-76E8-34FC-4D971266F2E4}"/>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F6EFEF9D-C531-5164-3001-CAB3E530800A}"/>
              </a:ext>
            </a:extLst>
          </p:cNvPr>
          <p:cNvSpPr>
            <a:spLocks noGrp="1"/>
          </p:cNvSpPr>
          <p:nvPr>
            <p:ph type="body" sz="quarter" idx="10"/>
          </p:nvPr>
        </p:nvSpPr>
        <p:spPr/>
        <p:txBody>
          <a:bodyPr/>
          <a:lstStyle/>
          <a:p>
            <a:pPr algn="just"/>
            <a:r>
              <a:rPr lang="en-US" sz="1000" u="sng" dirty="0"/>
              <a:t>Public Preview: Force detach zone redundant data disks during zone outage</a:t>
            </a:r>
          </a:p>
          <a:p>
            <a:pPr algn="just"/>
            <a:r>
              <a:rPr lang="en-US" sz="1000" b="1" dirty="0"/>
              <a:t>MS announced the public preview support </a:t>
            </a:r>
            <a:r>
              <a:rPr lang="en-US" sz="1000" dirty="0"/>
              <a:t>to force detach ZRS data disks from a VM residing on a zone impacted by failure. Customers will now be able to detach the ZRS data disks and attach them to another VM, decreasing the RTO.</a:t>
            </a:r>
          </a:p>
          <a:p>
            <a:pPr algn="just"/>
            <a:r>
              <a:rPr lang="en-US" sz="1000" b="1" dirty="0"/>
              <a:t>Zone-redundant storage (ZRS) </a:t>
            </a:r>
            <a:r>
              <a:rPr lang="en-US" sz="1000" dirty="0"/>
              <a:t>synchronously replicates Azure managed disk across three Azure availability zones within the region providing 99.9999999999% (12 9's) of durability over a given year. </a:t>
            </a:r>
            <a:r>
              <a:rPr lang="en-US" sz="1000" b="1" dirty="0"/>
              <a:t>Zone redundant storage (ZRS) </a:t>
            </a:r>
            <a:r>
              <a:rPr lang="en-US" sz="1000" dirty="0"/>
              <a:t>option for Azure managed disks is supported on Premium SSDs and Standard SSDs.</a:t>
            </a:r>
          </a:p>
        </p:txBody>
      </p:sp>
      <p:sp>
        <p:nvSpPr>
          <p:cNvPr id="11" name="Title 10">
            <a:extLst>
              <a:ext uri="{FF2B5EF4-FFF2-40B4-BE49-F238E27FC236}">
                <a16:creationId xmlns:a16="http://schemas.microsoft.com/office/drawing/2014/main" id="{1469B97F-5DC9-9FCE-E7F9-3A690CE53011}"/>
              </a:ext>
            </a:extLst>
          </p:cNvPr>
          <p:cNvSpPr>
            <a:spLocks noGrp="1"/>
          </p:cNvSpPr>
          <p:nvPr>
            <p:ph type="title"/>
          </p:nvPr>
        </p:nvSpPr>
        <p:spPr/>
        <p:txBody>
          <a:bodyPr/>
          <a:lstStyle/>
          <a:p>
            <a:r>
              <a:rPr lang="en-US" sz="1800" dirty="0"/>
              <a:t>Management &amp; Governance Updates</a:t>
            </a:r>
            <a:endParaRPr lang="en-US" dirty="0"/>
          </a:p>
        </p:txBody>
      </p:sp>
      <p:sp>
        <p:nvSpPr>
          <p:cNvPr id="13" name="Text Placeholder 12">
            <a:extLst>
              <a:ext uri="{FF2B5EF4-FFF2-40B4-BE49-F238E27FC236}">
                <a16:creationId xmlns:a16="http://schemas.microsoft.com/office/drawing/2014/main" id="{21B9C0FA-660D-52E2-A52D-5071C6022C4D}"/>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B4278EE4-80FF-FF66-93C7-3BE34B7B9EDB}"/>
              </a:ext>
            </a:extLst>
          </p:cNvPr>
          <p:cNvSpPr>
            <a:spLocks noGrp="1"/>
          </p:cNvSpPr>
          <p:nvPr>
            <p:ph type="body" sz="quarter" idx="16"/>
          </p:nvPr>
        </p:nvSpPr>
        <p:spPr>
          <a:xfrm>
            <a:off x="342900" y="855081"/>
            <a:ext cx="3955312" cy="2558680"/>
          </a:xfrm>
        </p:spPr>
        <p:txBody>
          <a:bodyPr/>
          <a:lstStyle/>
          <a:p>
            <a:r>
              <a:rPr lang="en-US" u="sng" dirty="0"/>
              <a:t>Generally Available: Azure Log Alerts support for Azure Data Explorer </a:t>
            </a:r>
          </a:p>
          <a:p>
            <a:pPr algn="just"/>
            <a:r>
              <a:rPr lang="en-US" b="1" dirty="0"/>
              <a:t>Azure Monitor Alerts allow to monitor Azure</a:t>
            </a:r>
            <a:r>
              <a:rPr lang="en-US" dirty="0"/>
              <a:t> and application telemetry to quickly identify issues affecting service. More specifically, Azure Monitor log alert rules allow to set periodic queries on log telemetry to identify potential issues and get notifications or trigger actions. </a:t>
            </a:r>
          </a:p>
          <a:p>
            <a:pPr algn="just"/>
            <a:r>
              <a:rPr lang="en-US" dirty="0"/>
              <a:t>Until now, log alert rules have supported running queries on Log Analytics and Application Insights data. MS is now introducing support for running queries </a:t>
            </a:r>
            <a:r>
              <a:rPr lang="en-US" b="1" dirty="0"/>
              <a:t>also on Azure Data Explorer (ADX) tables, and even joining data between those data sources in a single query. </a:t>
            </a:r>
          </a:p>
          <a:p>
            <a:pPr algn="just"/>
            <a:r>
              <a:rPr lang="en-US" dirty="0"/>
              <a:t>In addition, as part of this newly added support, </a:t>
            </a:r>
            <a:r>
              <a:rPr lang="en-US" b="1" dirty="0"/>
              <a:t>log alert rules now support </a:t>
            </a:r>
            <a:r>
              <a:rPr lang="en-US" dirty="0"/>
              <a:t>managed identities for Azure resources – allowing you to see and control the exact permissions of your log alert rule. </a:t>
            </a:r>
          </a:p>
        </p:txBody>
      </p:sp>
    </p:spTree>
    <p:extLst>
      <p:ext uri="{BB962C8B-B14F-4D97-AF65-F5344CB8AC3E}">
        <p14:creationId xmlns:p14="http://schemas.microsoft.com/office/powerpoint/2010/main" val="35948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9EACE-2947-B6B2-9E8D-58D66D66FE2C}"/>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0E0244-34EC-E9DD-ACD9-50A13C40D4E3}"/>
              </a:ext>
            </a:extLst>
          </p:cNvPr>
          <p:cNvSpPr>
            <a:spLocks noGrp="1"/>
          </p:cNvSpPr>
          <p:nvPr>
            <p:ph type="body" sz="quarter" idx="10"/>
          </p:nvPr>
        </p:nvSpPr>
        <p:spPr/>
        <p:txBody>
          <a:bodyPr/>
          <a:lstStyle/>
          <a:p>
            <a:r>
              <a:rPr lang="en-US" sz="1000" dirty="0">
                <a:hlinkClick r:id="rId2"/>
              </a:rPr>
              <a:t>Announcing the General Availability of Change Actor</a:t>
            </a:r>
            <a:endParaRPr lang="ru-RU" sz="1000" dirty="0"/>
          </a:p>
          <a:p>
            <a:r>
              <a:rPr lang="en-US" sz="1000" b="1" dirty="0"/>
              <a:t>Change Analysis allows to identifying who made a change to Azure resources </a:t>
            </a:r>
            <a:r>
              <a:rPr lang="en-US" sz="1000" dirty="0"/>
              <a:t>and how the change was made just became easier! </a:t>
            </a:r>
            <a:r>
              <a:rPr lang="en-US" sz="1000" b="1" dirty="0"/>
              <a:t>With Change Analysis</a:t>
            </a:r>
            <a:r>
              <a:rPr lang="en-US" sz="1000" dirty="0"/>
              <a:t>, it is possible now see who initiated the change and with which client that change was made, for changes across all your tenants and subscriptions.  </a:t>
            </a:r>
          </a:p>
          <a:p>
            <a:r>
              <a:rPr lang="en-US" sz="1000" b="1" dirty="0"/>
              <a:t>Changes should be available in under five minutes </a:t>
            </a:r>
            <a:r>
              <a:rPr lang="en-US" sz="1000" dirty="0"/>
              <a:t>and </a:t>
            </a:r>
            <a:r>
              <a:rPr lang="en-US" sz="1000" b="1" dirty="0"/>
              <a:t>are </a:t>
            </a:r>
            <a:r>
              <a:rPr lang="en-US" sz="1000" b="1" dirty="0" err="1"/>
              <a:t>queryable</a:t>
            </a:r>
            <a:r>
              <a:rPr lang="en-US" sz="1000" b="1" dirty="0"/>
              <a:t> for fourteen days</a:t>
            </a:r>
            <a:r>
              <a:rPr lang="en-US" sz="1000" dirty="0"/>
              <a:t>. In addition, this support includes the ability to craft charts and pin results to Azure dashboards based on specific change queries.   </a:t>
            </a:r>
          </a:p>
        </p:txBody>
      </p:sp>
      <p:sp>
        <p:nvSpPr>
          <p:cNvPr id="11" name="Title 10">
            <a:extLst>
              <a:ext uri="{FF2B5EF4-FFF2-40B4-BE49-F238E27FC236}">
                <a16:creationId xmlns:a16="http://schemas.microsoft.com/office/drawing/2014/main" id="{F799D386-8FFB-9287-3092-EBC4EED0ED44}"/>
              </a:ext>
            </a:extLst>
          </p:cNvPr>
          <p:cNvSpPr>
            <a:spLocks noGrp="1"/>
          </p:cNvSpPr>
          <p:nvPr>
            <p:ph type="title"/>
          </p:nvPr>
        </p:nvSpPr>
        <p:spPr/>
        <p:txBody>
          <a:bodyPr/>
          <a:lstStyle/>
          <a:p>
            <a:r>
              <a:rPr lang="en-US" sz="1800" dirty="0"/>
              <a:t>Management &amp; Governance Updates</a:t>
            </a:r>
            <a:endParaRPr lang="en-US" dirty="0"/>
          </a:p>
        </p:txBody>
      </p:sp>
      <p:sp>
        <p:nvSpPr>
          <p:cNvPr id="13" name="Text Placeholder 12">
            <a:extLst>
              <a:ext uri="{FF2B5EF4-FFF2-40B4-BE49-F238E27FC236}">
                <a16:creationId xmlns:a16="http://schemas.microsoft.com/office/drawing/2014/main" id="{3ECB1CBE-D19D-DB22-C144-06273C18631E}"/>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9E41336-3964-F676-4CD6-656D0DDBD34A}"/>
              </a:ext>
            </a:extLst>
          </p:cNvPr>
          <p:cNvSpPr>
            <a:spLocks noGrp="1"/>
          </p:cNvSpPr>
          <p:nvPr>
            <p:ph type="body" sz="quarter" idx="16"/>
          </p:nvPr>
        </p:nvSpPr>
        <p:spPr>
          <a:xfrm>
            <a:off x="342900" y="855080"/>
            <a:ext cx="3955312" cy="1412335"/>
          </a:xfrm>
        </p:spPr>
        <p:txBody>
          <a:bodyPr/>
          <a:lstStyle/>
          <a:p>
            <a:pPr algn="just"/>
            <a:r>
              <a:rPr lang="en-US" dirty="0">
                <a:hlinkClick r:id="rId3"/>
              </a:rPr>
              <a:t>Announcing Windows Admin Center in Azure for Windows Client machines</a:t>
            </a:r>
            <a:endParaRPr lang="en-US" dirty="0"/>
          </a:p>
          <a:p>
            <a:pPr algn="just"/>
            <a:r>
              <a:rPr lang="en-US" b="1" dirty="0"/>
              <a:t>MS announced that Windows Admin Center in Azure </a:t>
            </a:r>
            <a:r>
              <a:rPr lang="en-US" dirty="0"/>
              <a:t>is expanding to also support Windows 10/11 machines. </a:t>
            </a:r>
            <a:r>
              <a:rPr lang="en-US" b="1" dirty="0"/>
              <a:t>Windows 10/11 </a:t>
            </a:r>
            <a:r>
              <a:rPr lang="en-US" dirty="0"/>
              <a:t>as an Azure VM, will have possibility to be able to managed by Windows Admin Center in Azure to manage client machines directly from the Azure Portal.  By default,</a:t>
            </a:r>
            <a:r>
              <a:rPr lang="en-US" b="1" dirty="0"/>
              <a:t> the Azure Portal provides a singular </a:t>
            </a:r>
            <a:r>
              <a:rPr lang="en-US" dirty="0"/>
              <a:t>view for virtual machine management and the essential elements to manage infrastructure. </a:t>
            </a:r>
          </a:p>
        </p:txBody>
      </p:sp>
      <p:pic>
        <p:nvPicPr>
          <p:cNvPr id="4098" name="Picture 2" descr="thumbnail image 1 of blog post titled &#10; &#10; &#10;  &#10; &#10; &#10; &#10;    &#10;  &#10;   &#10;    &#10;      &#10;       Announcing Windows Admin Center in Azure for Windows Client machines&#10;       &#10;      &#10;     &#10;   &#10;  &#10; &#10;   &#10; &#10; &#10; &#10; &#10; &#10;">
            <a:extLst>
              <a:ext uri="{FF2B5EF4-FFF2-40B4-BE49-F238E27FC236}">
                <a16:creationId xmlns:a16="http://schemas.microsoft.com/office/drawing/2014/main" id="{1C87A1E5-C4C4-C72E-A766-88BB73BB2B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279" y="2571750"/>
            <a:ext cx="3308554" cy="1861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70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CFBBC2-D11E-36DC-F5EF-FA26E59E5931}"/>
              </a:ext>
            </a:extLst>
          </p:cNvPr>
          <p:cNvSpPr>
            <a:spLocks noGrp="1"/>
          </p:cNvSpPr>
          <p:nvPr>
            <p:ph type="title"/>
          </p:nvPr>
        </p:nvSpPr>
        <p:spPr/>
        <p:txBody>
          <a:bodyPr/>
          <a:lstStyle/>
          <a:p>
            <a:r>
              <a:rPr lang="en-US" sz="1600" dirty="0"/>
              <a:t>Management &amp; Governance Updates</a:t>
            </a:r>
            <a:endParaRPr lang="en-US" dirty="0"/>
          </a:p>
        </p:txBody>
      </p:sp>
      <p:sp>
        <p:nvSpPr>
          <p:cNvPr id="4" name="Text Placeholder 3">
            <a:extLst>
              <a:ext uri="{FF2B5EF4-FFF2-40B4-BE49-F238E27FC236}">
                <a16:creationId xmlns:a16="http://schemas.microsoft.com/office/drawing/2014/main" id="{BF4FF4E6-9469-0DEF-4E86-6FC704AF6405}"/>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F0331647-68C1-F869-82CE-FD83F48B28A9}"/>
              </a:ext>
            </a:extLst>
          </p:cNvPr>
          <p:cNvSpPr>
            <a:spLocks noGrp="1"/>
          </p:cNvSpPr>
          <p:nvPr>
            <p:ph type="body" sz="quarter" idx="16"/>
          </p:nvPr>
        </p:nvSpPr>
        <p:spPr>
          <a:xfrm>
            <a:off x="294132" y="763640"/>
            <a:ext cx="3955312" cy="3774069"/>
          </a:xfrm>
        </p:spPr>
        <p:txBody>
          <a:bodyPr/>
          <a:lstStyle/>
          <a:p>
            <a:pPr algn="just"/>
            <a:r>
              <a:rPr lang="en-US" dirty="0">
                <a:hlinkClick r:id="rId2"/>
              </a:rPr>
              <a:t>Announcing enhanced </a:t>
            </a:r>
            <a:r>
              <a:rPr lang="en-US" dirty="0" err="1">
                <a:hlinkClick r:id="rId2"/>
              </a:rPr>
              <a:t>multicloud</a:t>
            </a:r>
            <a:r>
              <a:rPr lang="en-US" dirty="0">
                <a:hlinkClick r:id="rId2"/>
              </a:rPr>
              <a:t> integration enabled by Azure Arc</a:t>
            </a:r>
            <a:endParaRPr lang="en-US" dirty="0"/>
          </a:p>
          <a:p>
            <a:pPr algn="just"/>
            <a:r>
              <a:rPr lang="en-US" b="1" dirty="0"/>
              <a:t>MS announced a new set of capabilities for </a:t>
            </a:r>
            <a:r>
              <a:rPr lang="en-US" b="1" dirty="0" err="1"/>
              <a:t>multicloud</a:t>
            </a:r>
            <a:r>
              <a:rPr lang="en-US" b="1" dirty="0"/>
              <a:t> customers</a:t>
            </a:r>
            <a:r>
              <a:rPr lang="en-US" dirty="0"/>
              <a:t>, making it easier than ever to manage cloud resources from a centralized platform. With the adaptive cloud approach enabled by Azure Arc, customers can quickly and easily access and manage their workloads across Azure and AWS through the </a:t>
            </a:r>
            <a:r>
              <a:rPr lang="en-US" dirty="0" err="1"/>
              <a:t>multicloud</a:t>
            </a:r>
            <a:r>
              <a:rPr lang="en-US" dirty="0"/>
              <a:t> connector, which is free to use!</a:t>
            </a:r>
          </a:p>
          <a:p>
            <a:pPr algn="just"/>
            <a:r>
              <a:rPr lang="en-US" dirty="0"/>
              <a:t>With the </a:t>
            </a:r>
            <a:r>
              <a:rPr lang="en-US" dirty="0" err="1"/>
              <a:t>multicloud</a:t>
            </a:r>
            <a:r>
              <a:rPr lang="en-US" dirty="0"/>
              <a:t> connector, customers can benefit from the following features:</a:t>
            </a:r>
          </a:p>
          <a:p>
            <a:pPr marL="171450" indent="-171450" algn="just">
              <a:buFont typeface="Arial" panose="020B0604020202020204" pitchFamily="34" charset="0"/>
              <a:buChar char="•"/>
            </a:pPr>
            <a:r>
              <a:rPr lang="en-US" b="1" dirty="0"/>
              <a:t>Inventory: </a:t>
            </a:r>
            <a:r>
              <a:rPr lang="en-US" dirty="0"/>
              <a:t>Get an up-to-date, comprehensive view of your cloud assets across different cloud providers. Starting with a wide range of AWS services (EC2, S3, Lambda, and more), you can now gain insights into your Azure &amp; AWS environments in a single pane of glass. The agentless inventory solution will periodically scan your AWS environment, project the discovered resources in AWS as Azure resources, including all of the AWS metadata like AWS tags. Now, you can easily view, query, and tag these resources from a centralized location.</a:t>
            </a:r>
          </a:p>
          <a:p>
            <a:pPr marL="171450" indent="-171450" algn="just">
              <a:buFont typeface="Arial" panose="020B0604020202020204" pitchFamily="34" charset="0"/>
              <a:buChar char="•"/>
            </a:pPr>
            <a:r>
              <a:rPr lang="en-US" b="1" dirty="0"/>
              <a:t>Azure Arc onboarding: </a:t>
            </a:r>
            <a:r>
              <a:rPr lang="en-US" dirty="0"/>
              <a:t>Automatically Arc-enable your existing and future EC2 instances so you can leverage Azure and Microsoft services, like Azure Monitor and Microsoft Defender. Through the </a:t>
            </a:r>
            <a:r>
              <a:rPr lang="en-US" dirty="0" err="1"/>
              <a:t>multicloud</a:t>
            </a:r>
            <a:r>
              <a:rPr lang="en-US" dirty="0"/>
              <a:t> connector, the Azure Arc agent will be automatically installed for machines that meet the pre-requisites. </a:t>
            </a:r>
          </a:p>
        </p:txBody>
      </p:sp>
      <p:pic>
        <p:nvPicPr>
          <p:cNvPr id="7170" name="Picture 2" descr="thumbnail image 1 of blog post titled &#10; &#10; &#10;  &#10; &#10; &#10; &#10;    &#10;  &#10;   &#10;    &#10;      &#10;       Announcing enhanced multicloud integration enabled by Azure Arc&#10;       &#10;      &#10;     &#10;   &#10;  &#10; &#10;   &#10; &#10; &#10; &#10; &#10; &#10;">
            <a:extLst>
              <a:ext uri="{FF2B5EF4-FFF2-40B4-BE49-F238E27FC236}">
                <a16:creationId xmlns:a16="http://schemas.microsoft.com/office/drawing/2014/main" id="{06576396-1AD7-A312-1F24-6DD7F9E0A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7343" y="1137424"/>
            <a:ext cx="3923174" cy="193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4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Compute</a:t>
            </a:r>
          </a:p>
        </p:txBody>
      </p:sp>
    </p:spTree>
    <p:extLst>
      <p:ext uri="{BB962C8B-B14F-4D97-AF65-F5344CB8AC3E}">
        <p14:creationId xmlns:p14="http://schemas.microsoft.com/office/powerpoint/2010/main" val="274742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03041"/>
            <a:ext cx="4365038" cy="4288420"/>
          </a:xfrm>
        </p:spPr>
        <p:txBody>
          <a:bodyPr/>
          <a:lstStyle/>
          <a:p>
            <a:pPr algn="just"/>
            <a:r>
              <a:rPr lang="en-US" sz="1000" dirty="0">
                <a:hlinkClick r:id="rId2"/>
              </a:rPr>
              <a:t>Public Preview: Upgrade Policies for Virtual Machine Scale Sets with Flexible Orchestration</a:t>
            </a:r>
            <a:endParaRPr lang="en-US" sz="1000" dirty="0"/>
          </a:p>
          <a:p>
            <a:pPr algn="just"/>
            <a:r>
              <a:rPr lang="en-US" sz="1000" dirty="0"/>
              <a:t>The upgrade policies available </a:t>
            </a:r>
            <a:r>
              <a:rPr lang="en-US" sz="1000" b="1" dirty="0"/>
              <a:t>for Virtual Machine Scale Sets are Automatic, Manual, and Rolling.</a:t>
            </a:r>
            <a:r>
              <a:rPr lang="en-US" sz="1000" dirty="0"/>
              <a:t> The upgrade policy choose can impact the overall service uptime of Virtual Machine Scale Set.</a:t>
            </a:r>
          </a:p>
          <a:p>
            <a:pPr algn="just"/>
            <a:r>
              <a:rPr lang="en-US" sz="1000" dirty="0"/>
              <a:t>The upgrade policies available for Virtual Machine Scale Sets are Automatic, Manual and Rolling. </a:t>
            </a:r>
          </a:p>
          <a:p>
            <a:pPr marL="171450" indent="-171450" algn="just">
              <a:buFont typeface="Arial" panose="020B0604020202020204" pitchFamily="34" charset="0"/>
              <a:buChar char="•"/>
            </a:pPr>
            <a:r>
              <a:rPr lang="en-US" sz="1000" b="1" dirty="0"/>
              <a:t>Automatic upgrade policy </a:t>
            </a:r>
            <a:r>
              <a:rPr lang="en-US" sz="1000" dirty="0"/>
              <a:t>- with an automatic upgrade policy, the scale set makes no guarantees about the order of virtual machines being brought down. The scale set might take down all virtual machines at the same time to perform upgrades. </a:t>
            </a:r>
          </a:p>
          <a:p>
            <a:pPr marL="171450" indent="-171450" algn="just">
              <a:buFont typeface="Arial" panose="020B0604020202020204" pitchFamily="34" charset="0"/>
              <a:buChar char="•"/>
            </a:pPr>
            <a:r>
              <a:rPr lang="en-US" sz="1000" b="1" dirty="0"/>
              <a:t>Manual upgrade policy </a:t>
            </a:r>
            <a:r>
              <a:rPr lang="en-US" sz="1000" dirty="0"/>
              <a:t>- with a manual upgrade policy, choose when to update the scale set instances. Nothing happens automatically to the existing virtual machines when changes occur to the scale set model. New instances that are added to the scale set, utilize the most update to date models available. </a:t>
            </a:r>
          </a:p>
          <a:p>
            <a:pPr marL="171450" indent="-171450" algn="just">
              <a:buFont typeface="Arial" panose="020B0604020202020204" pitchFamily="34" charset="0"/>
              <a:buChar char="•"/>
            </a:pPr>
            <a:r>
              <a:rPr lang="en-US" sz="1000" b="1" dirty="0"/>
              <a:t>Rolling Upgrade Policy + </a:t>
            </a:r>
            <a:r>
              <a:rPr lang="en-US" sz="1000" b="1" dirty="0" err="1"/>
              <a:t>MaxSurge</a:t>
            </a:r>
            <a:r>
              <a:rPr lang="en-US" sz="1000" b="1" dirty="0"/>
              <a:t> </a:t>
            </a:r>
            <a:r>
              <a:rPr lang="en-US" sz="1000" dirty="0"/>
              <a:t>- with a rolling upgrade policy, the scale set performs updates in batches. There is also more control over the upgrades with settings like batch size, max healthy percentage, prioritizing unhealthy instances and enabling upgrades across availability zones. Additionally, you can enable </a:t>
            </a:r>
            <a:r>
              <a:rPr lang="en-US" sz="1000" dirty="0" err="1"/>
              <a:t>MaxSurge</a:t>
            </a:r>
            <a:r>
              <a:rPr lang="en-US" sz="1000" dirty="0"/>
              <a:t> which will create new virtual machines to replace virtual machines running in the old model. Using </a:t>
            </a:r>
            <a:r>
              <a:rPr lang="en-US" sz="1000" dirty="0" err="1"/>
              <a:t>MaxSurge</a:t>
            </a:r>
            <a:r>
              <a:rPr lang="en-US" sz="1000" dirty="0"/>
              <a:t> ensures scale set does not see any reduced capacity during an upgrade.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dirty="0">
                <a:hlinkClick r:id="rId3"/>
              </a:rPr>
              <a:t>Public Preview: Announcing Foundation Model Training </a:t>
            </a:r>
            <a:endParaRPr lang="en-US" dirty="0"/>
          </a:p>
          <a:p>
            <a:pPr algn="just"/>
            <a:r>
              <a:rPr lang="en-US" dirty="0"/>
              <a:t>With </a:t>
            </a:r>
            <a:r>
              <a:rPr lang="en-US" b="1" dirty="0"/>
              <a:t>Foundation Model Training</a:t>
            </a:r>
            <a:r>
              <a:rPr lang="en-US" dirty="0"/>
              <a:t>, </a:t>
            </a:r>
            <a:r>
              <a:rPr lang="en-US" b="1" dirty="0"/>
              <a:t>Azure Databricks users can use their own data to customize a foundation</a:t>
            </a:r>
            <a:r>
              <a:rPr lang="en-US" dirty="0"/>
              <a:t> model to optimize performance for their specific application. </a:t>
            </a:r>
          </a:p>
          <a:p>
            <a:pPr algn="just"/>
            <a:r>
              <a:rPr lang="en-US" dirty="0"/>
              <a:t>By </a:t>
            </a:r>
            <a:r>
              <a:rPr lang="en-US" b="1" dirty="0"/>
              <a:t>fine-tuning or continuing training of a foundation model, </a:t>
            </a:r>
            <a:r>
              <a:rPr lang="en-US" dirty="0"/>
              <a:t>organizations can train their own model using significantly less data, time, and compute resources versus training a model from scratch. </a:t>
            </a:r>
          </a:p>
          <a:p>
            <a:pPr algn="just"/>
            <a:r>
              <a:rPr lang="en-US" b="1" dirty="0"/>
              <a:t>Azure Databricks users </a:t>
            </a:r>
            <a:r>
              <a:rPr lang="en-US" dirty="0"/>
              <a:t>have everything in a single platform: their own data to use for training, the foundation model to train, checkpoints saved to </a:t>
            </a:r>
            <a:r>
              <a:rPr lang="en-US" dirty="0" err="1"/>
              <a:t>MLflow</a:t>
            </a:r>
            <a:r>
              <a:rPr lang="en-US" dirty="0"/>
              <a:t>, and the model registered in Unity Catalog ready to deploy.</a:t>
            </a:r>
          </a:p>
        </p:txBody>
      </p:sp>
    </p:spTree>
    <p:extLst>
      <p:ext uri="{BB962C8B-B14F-4D97-AF65-F5344CB8AC3E}">
        <p14:creationId xmlns:p14="http://schemas.microsoft.com/office/powerpoint/2010/main" val="67413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31189-CF39-6970-06DD-2F3E951D8112}"/>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E736A2DE-B6FD-C635-9880-42440690A8EF}"/>
              </a:ext>
            </a:extLst>
          </p:cNvPr>
          <p:cNvSpPr>
            <a:spLocks noGrp="1"/>
          </p:cNvSpPr>
          <p:nvPr>
            <p:ph type="body" sz="quarter" idx="10"/>
          </p:nvPr>
        </p:nvSpPr>
        <p:spPr>
          <a:xfrm>
            <a:off x="4433776" y="855081"/>
            <a:ext cx="4365038" cy="1598188"/>
          </a:xfrm>
        </p:spPr>
        <p:txBody>
          <a:bodyPr/>
          <a:lstStyle/>
          <a:p>
            <a:pPr algn="just"/>
            <a:r>
              <a:rPr lang="en-US" sz="1000" dirty="0">
                <a:hlinkClick r:id="rId2"/>
              </a:rPr>
              <a:t>Generally Available: OS Security Patch channel for Linux in AKS </a:t>
            </a:r>
            <a:endParaRPr lang="en-US" sz="1000" dirty="0"/>
          </a:p>
          <a:p>
            <a:pPr algn="just"/>
            <a:r>
              <a:rPr lang="en-US" sz="1000" dirty="0"/>
              <a:t>OS security patch channel for Linux, </a:t>
            </a:r>
            <a:r>
              <a:rPr lang="en-US" sz="1000" b="1" dirty="0"/>
              <a:t>part of </a:t>
            </a:r>
            <a:r>
              <a:rPr lang="en-US" sz="1000" b="1" dirty="0" err="1"/>
              <a:t>NodeOSUpgrade</a:t>
            </a:r>
            <a:r>
              <a:rPr lang="en-US" sz="1000" b="1" dirty="0"/>
              <a:t> feature, is now generally available.  </a:t>
            </a:r>
          </a:p>
          <a:p>
            <a:pPr algn="just"/>
            <a:r>
              <a:rPr lang="en-US" sz="1000" b="1" dirty="0"/>
              <a:t>OS security patches are AKS-tested, fully managed, and applied with safe deployment practices</a:t>
            </a:r>
            <a:r>
              <a:rPr lang="en-US" sz="1000" dirty="0"/>
              <a:t>. AKS regularly updates the node's virtual hard disk (VHD) with patches from the image maintainer labeled "security only."  </a:t>
            </a:r>
          </a:p>
          <a:p>
            <a:pPr algn="just"/>
            <a:r>
              <a:rPr lang="en-US" sz="1000" dirty="0"/>
              <a:t>This channel is part of </a:t>
            </a:r>
            <a:r>
              <a:rPr lang="en-US" sz="1000" dirty="0" err="1"/>
              <a:t>nodeosupgrade</a:t>
            </a:r>
            <a:r>
              <a:rPr lang="en-US" sz="1000" dirty="0"/>
              <a:t> feature, honors maintenance windows and limits disruption by applying live patching wherever necessary. </a:t>
            </a:r>
          </a:p>
        </p:txBody>
      </p:sp>
      <p:sp>
        <p:nvSpPr>
          <p:cNvPr id="11" name="Title 10">
            <a:extLst>
              <a:ext uri="{FF2B5EF4-FFF2-40B4-BE49-F238E27FC236}">
                <a16:creationId xmlns:a16="http://schemas.microsoft.com/office/drawing/2014/main" id="{55108E1B-188F-34CB-E2F4-B4F546C318BA}"/>
              </a:ext>
            </a:extLst>
          </p:cNvPr>
          <p:cNvSpPr>
            <a:spLocks noGrp="1"/>
          </p:cNvSpPr>
          <p:nvPr>
            <p:ph type="title"/>
          </p:nvPr>
        </p:nvSpPr>
        <p:spPr/>
        <p:txBody>
          <a:bodyPr/>
          <a:lstStyle/>
          <a:p>
            <a:r>
              <a:rPr lang="en-US" sz="1800" dirty="0"/>
              <a:t>Compute Updates</a:t>
            </a:r>
            <a:endParaRPr lang="en-US" dirty="0"/>
          </a:p>
        </p:txBody>
      </p:sp>
      <p:sp>
        <p:nvSpPr>
          <p:cNvPr id="13" name="Text Placeholder 12">
            <a:extLst>
              <a:ext uri="{FF2B5EF4-FFF2-40B4-BE49-F238E27FC236}">
                <a16:creationId xmlns:a16="http://schemas.microsoft.com/office/drawing/2014/main" id="{0AC618DB-0932-277F-3E42-37D002107928}"/>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D5C20627-BF61-394B-61E8-E9F6702CBB52}"/>
              </a:ext>
            </a:extLst>
          </p:cNvPr>
          <p:cNvSpPr>
            <a:spLocks noGrp="1"/>
          </p:cNvSpPr>
          <p:nvPr>
            <p:ph type="body" sz="quarter" idx="16"/>
          </p:nvPr>
        </p:nvSpPr>
        <p:spPr>
          <a:xfrm>
            <a:off x="342900" y="855081"/>
            <a:ext cx="3955312" cy="1196743"/>
          </a:xfrm>
        </p:spPr>
        <p:txBody>
          <a:bodyPr/>
          <a:lstStyle/>
          <a:p>
            <a:pPr algn="just"/>
            <a:r>
              <a:rPr lang="en-US" dirty="0">
                <a:hlinkClick r:id="rId3"/>
              </a:rPr>
              <a:t>Generally Available: </a:t>
            </a:r>
            <a:r>
              <a:rPr lang="en-US" dirty="0" err="1">
                <a:hlinkClick r:id="rId3"/>
              </a:rPr>
              <a:t>az</a:t>
            </a:r>
            <a:r>
              <a:rPr lang="en-US" dirty="0">
                <a:hlinkClick r:id="rId3"/>
              </a:rPr>
              <a:t> command invoke in AKS</a:t>
            </a:r>
            <a:endParaRPr lang="en-US" dirty="0"/>
          </a:p>
          <a:p>
            <a:pPr algn="just"/>
            <a:r>
              <a:rPr lang="en-US" b="1" dirty="0"/>
              <a:t>AKS run command allows users </a:t>
            </a:r>
            <a:r>
              <a:rPr lang="en-US" dirty="0"/>
              <a:t>to remotely invoke commands in an AKS cluster through </a:t>
            </a:r>
            <a:r>
              <a:rPr lang="en-US" b="1" dirty="0"/>
              <a:t>the AKS API. </a:t>
            </a:r>
            <a:r>
              <a:rPr lang="en-US" dirty="0"/>
              <a:t>For example, this feature introduces a new API that supports executing just-in-time commands from a </a:t>
            </a:r>
            <a:r>
              <a:rPr lang="en-US" b="1" dirty="0"/>
              <a:t>remote laptop </a:t>
            </a:r>
            <a:r>
              <a:rPr lang="en-US" dirty="0"/>
              <a:t>for a private cluster. </a:t>
            </a:r>
            <a:r>
              <a:rPr lang="en-US" b="1" dirty="0"/>
              <a:t>This can greatly assist with quick just-in-time </a:t>
            </a:r>
            <a:r>
              <a:rPr lang="en-US" dirty="0"/>
              <a:t>access to a private cluster when the client is not on the cluster private network, while still retaining and enforcing full RBAC controls and private API server. </a:t>
            </a:r>
          </a:p>
        </p:txBody>
      </p:sp>
      <p:sp>
        <p:nvSpPr>
          <p:cNvPr id="2" name="Text Placeholder 13">
            <a:extLst>
              <a:ext uri="{FF2B5EF4-FFF2-40B4-BE49-F238E27FC236}">
                <a16:creationId xmlns:a16="http://schemas.microsoft.com/office/drawing/2014/main" id="{1019440A-BAEB-14CB-AB5A-838E7BF01B4F}"/>
              </a:ext>
            </a:extLst>
          </p:cNvPr>
          <p:cNvSpPr txBox="1">
            <a:spLocks/>
          </p:cNvSpPr>
          <p:nvPr/>
        </p:nvSpPr>
        <p:spPr>
          <a:xfrm>
            <a:off x="342900" y="2204377"/>
            <a:ext cx="3955312" cy="2424771"/>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dirty="0">
                <a:hlinkClick r:id="rId4"/>
              </a:rPr>
              <a:t>Available: Announcing </a:t>
            </a:r>
            <a:r>
              <a:rPr lang="en-US" dirty="0" err="1">
                <a:hlinkClick r:id="rId4"/>
              </a:rPr>
              <a:t>kube</a:t>
            </a:r>
            <a:r>
              <a:rPr lang="en-US" dirty="0">
                <a:hlinkClick r:id="rId4"/>
              </a:rPr>
              <a:t>-egress-gateway for Kubernetes</a:t>
            </a:r>
          </a:p>
          <a:p>
            <a:pPr algn="just"/>
            <a:r>
              <a:rPr lang="en-US" b="1" dirty="0">
                <a:hlinkClick r:id="rId4"/>
              </a:rPr>
              <a:t> </a:t>
            </a:r>
            <a:r>
              <a:rPr lang="en-US" b="1" dirty="0" err="1"/>
              <a:t>kube</a:t>
            </a:r>
            <a:r>
              <a:rPr lang="en-US" b="1" dirty="0"/>
              <a:t>-egress-gateway </a:t>
            </a:r>
            <a:r>
              <a:rPr lang="en-US" dirty="0"/>
              <a:t>is an open-source project that offers a scalable and cost-efficient solution for </a:t>
            </a:r>
            <a:r>
              <a:rPr lang="en-US" b="1" dirty="0"/>
              <a:t>configuring fixed source IPs for Kubernetes </a:t>
            </a:r>
            <a:r>
              <a:rPr lang="en-US" dirty="0"/>
              <a:t>pod egress traffic on Azure. </a:t>
            </a:r>
            <a:r>
              <a:rPr lang="en-US" b="1" dirty="0"/>
              <a:t>The </a:t>
            </a:r>
            <a:r>
              <a:rPr lang="en-US" b="1" dirty="0" err="1"/>
              <a:t>kube</a:t>
            </a:r>
            <a:r>
              <a:rPr lang="en-US" b="1" dirty="0"/>
              <a:t>-egress-gateway components run </a:t>
            </a:r>
            <a:r>
              <a:rPr lang="en-US" dirty="0"/>
              <a:t>within Kubernetes clusters—whether managed (Azure Kubernetes Service, AKS) or unmanaged—and use one or more dedicated Kubernetes nodes as pod egress gateways, routing pod outbound traffic through a </a:t>
            </a:r>
            <a:r>
              <a:rPr lang="en-US" dirty="0" err="1"/>
              <a:t>WireGuard</a:t>
            </a:r>
            <a:r>
              <a:rPr lang="en-US" dirty="0"/>
              <a:t> tunnel. </a:t>
            </a:r>
          </a:p>
          <a:p>
            <a:pPr algn="just"/>
            <a:r>
              <a:rPr lang="en-US" dirty="0"/>
              <a:t>Compared to existing methods</a:t>
            </a:r>
            <a:r>
              <a:rPr lang="en-US" b="1" dirty="0"/>
              <a:t>, such as creating dedicated Kubernetes nodes with a NAT gateway </a:t>
            </a:r>
            <a:r>
              <a:rPr lang="en-US" dirty="0"/>
              <a:t>or assigning instance-level public IP addresses and scheduling only specific pods on these nodes, </a:t>
            </a:r>
            <a:r>
              <a:rPr lang="en-US" dirty="0" err="1"/>
              <a:t>kube</a:t>
            </a:r>
            <a:r>
              <a:rPr lang="en-US" dirty="0"/>
              <a:t>-egress-gateway is more cost-efficient. It allows pods requiring different egress IPs to share the same gateway and be scheduled on any regular worker node.</a:t>
            </a:r>
          </a:p>
        </p:txBody>
      </p:sp>
      <p:sp>
        <p:nvSpPr>
          <p:cNvPr id="3" name="Text Placeholder 11">
            <a:extLst>
              <a:ext uri="{FF2B5EF4-FFF2-40B4-BE49-F238E27FC236}">
                <a16:creationId xmlns:a16="http://schemas.microsoft.com/office/drawing/2014/main" id="{180FBC97-E261-7262-4ABC-6D2D16AC8F53}"/>
              </a:ext>
            </a:extLst>
          </p:cNvPr>
          <p:cNvSpPr txBox="1">
            <a:spLocks/>
          </p:cNvSpPr>
          <p:nvPr/>
        </p:nvSpPr>
        <p:spPr>
          <a:xfrm>
            <a:off x="4433776" y="2479443"/>
            <a:ext cx="4365038" cy="1598188"/>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u="sng" dirty="0"/>
              <a:t>Public Preview: Cluster operation status for AKS</a:t>
            </a:r>
          </a:p>
          <a:p>
            <a:pPr algn="just"/>
            <a:r>
              <a:rPr lang="en-US" sz="1000" dirty="0"/>
              <a:t>Cluster operation status for </a:t>
            </a:r>
            <a:r>
              <a:rPr lang="en-US" sz="1000" b="1" dirty="0"/>
              <a:t>AKS is now in public preview. </a:t>
            </a:r>
            <a:r>
              <a:rPr lang="en-US" sz="1000" dirty="0"/>
              <a:t>With this feature, it is possible to get a snapshot of progress for long standing operations such as upgrade, scale, create.</a:t>
            </a:r>
          </a:p>
          <a:p>
            <a:pPr algn="just"/>
            <a:endParaRPr lang="en-US" sz="1000" dirty="0"/>
          </a:p>
        </p:txBody>
      </p:sp>
    </p:spTree>
    <p:extLst>
      <p:ext uri="{BB962C8B-B14F-4D97-AF65-F5344CB8AC3E}">
        <p14:creationId xmlns:p14="http://schemas.microsoft.com/office/powerpoint/2010/main" val="255381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817E1-BA7F-D700-A07D-CF35C50119CB}"/>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56FF68D-660F-2CAA-B09A-5A59259AACC4}"/>
              </a:ext>
            </a:extLst>
          </p:cNvPr>
          <p:cNvSpPr>
            <a:spLocks noGrp="1"/>
          </p:cNvSpPr>
          <p:nvPr>
            <p:ph type="title"/>
          </p:nvPr>
        </p:nvSpPr>
        <p:spPr/>
        <p:txBody>
          <a:bodyPr/>
          <a:lstStyle/>
          <a:p>
            <a:r>
              <a:rPr lang="en-US" sz="1800" dirty="0"/>
              <a:t>Compute Updates</a:t>
            </a:r>
            <a:endParaRPr lang="en-US" dirty="0"/>
          </a:p>
        </p:txBody>
      </p:sp>
      <p:sp>
        <p:nvSpPr>
          <p:cNvPr id="13" name="Text Placeholder 12">
            <a:extLst>
              <a:ext uri="{FF2B5EF4-FFF2-40B4-BE49-F238E27FC236}">
                <a16:creationId xmlns:a16="http://schemas.microsoft.com/office/drawing/2014/main" id="{1749C152-D6B4-AF3B-2578-E699D30AD2F0}"/>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49104E40-B616-5259-A98B-8099EE2331BE}"/>
              </a:ext>
            </a:extLst>
          </p:cNvPr>
          <p:cNvSpPr>
            <a:spLocks noGrp="1"/>
          </p:cNvSpPr>
          <p:nvPr>
            <p:ph type="body" sz="quarter" idx="16"/>
          </p:nvPr>
        </p:nvSpPr>
        <p:spPr>
          <a:xfrm>
            <a:off x="342900" y="855080"/>
            <a:ext cx="3955312" cy="3062715"/>
          </a:xfrm>
        </p:spPr>
        <p:txBody>
          <a:bodyPr/>
          <a:lstStyle/>
          <a:p>
            <a:pPr algn="just"/>
            <a:r>
              <a:rPr lang="en-US" u="sng" dirty="0"/>
              <a:t>Public Preview: Geo-Replication for Azure Service Bus Premium</a:t>
            </a:r>
          </a:p>
          <a:p>
            <a:pPr algn="just"/>
            <a:r>
              <a:rPr lang="en-US" b="1" dirty="0"/>
              <a:t>MS announced the public preview of the new Geo-Replication feature for Azure Service Bus in the premium tier. </a:t>
            </a:r>
            <a:r>
              <a:rPr lang="en-US" dirty="0"/>
              <a:t>This feature ensures that the metadata and data of a namespace are </a:t>
            </a:r>
            <a:r>
              <a:rPr lang="en-US" b="1" dirty="0"/>
              <a:t>continuously replicated </a:t>
            </a:r>
            <a:r>
              <a:rPr lang="en-US" dirty="0"/>
              <a:t>from a primary region to a </a:t>
            </a:r>
            <a:r>
              <a:rPr lang="en-US" b="1" dirty="0"/>
              <a:t>secondary region. </a:t>
            </a:r>
            <a:r>
              <a:rPr lang="en-US" dirty="0"/>
              <a:t>Moreover, this feature allows promoting a secondary region at any time. The Geo-Replication feature is the latest option to insulate Azure Service Bus applications against outages and disasters.  </a:t>
            </a:r>
          </a:p>
          <a:p>
            <a:pPr algn="just"/>
            <a:r>
              <a:rPr lang="en-US" dirty="0"/>
              <a:t>The </a:t>
            </a:r>
            <a:r>
              <a:rPr lang="en-US" b="1" dirty="0"/>
              <a:t>Geo-Replication feature implements metadata and data replication in a primary-secondary replication model</a:t>
            </a:r>
            <a:r>
              <a:rPr lang="en-US" dirty="0"/>
              <a:t>. It works with a single namespace, and at a given time there’s only one primary region, which serves both producers and consumers. There is a single hostname used to connect to the namespace, which always points to the current primary region. </a:t>
            </a:r>
          </a:p>
          <a:p>
            <a:pPr algn="just"/>
            <a:r>
              <a:rPr lang="en-US" dirty="0"/>
              <a:t>After promoting a secondary region, </a:t>
            </a:r>
            <a:r>
              <a:rPr lang="en-US" b="1" dirty="0"/>
              <a:t>the hostname points to the new primary region, and the old primary region is demoted to secondary region</a:t>
            </a:r>
            <a:r>
              <a:rPr lang="en-US" dirty="0"/>
              <a:t>. After the new secondary has been re-initialized, it is possible to promote this region again to primary at any moment. </a:t>
            </a:r>
          </a:p>
        </p:txBody>
      </p:sp>
      <p:pic>
        <p:nvPicPr>
          <p:cNvPr id="3074" name="Picture 2" descr="thumbnail image 1 of blog post titled &#10; &#10; &#10;  &#10; &#10; &#10; &#10;    &#10;  &#10;   &#10;    &#10;      &#10;       Week of June 20, 2024: Azure Updates&#10;       &#10;      &#10;     &#10;   &#10;  &#10; &#10;   &#10; &#10; &#10; &#10; &#10; &#10;">
            <a:extLst>
              <a:ext uri="{FF2B5EF4-FFF2-40B4-BE49-F238E27FC236}">
                <a16:creationId xmlns:a16="http://schemas.microsoft.com/office/drawing/2014/main" id="{ACAD7210-D098-0592-F939-1CD7C10A0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615" y="1583125"/>
            <a:ext cx="381000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98EE-BBE3-B9BF-C218-E4DEA9A76D9C}"/>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D082964C-E8A1-73CC-B206-1A488254620C}"/>
              </a:ext>
            </a:extLst>
          </p:cNvPr>
          <p:cNvSpPr>
            <a:spLocks noGrp="1"/>
          </p:cNvSpPr>
          <p:nvPr>
            <p:ph type="body" sz="quarter" idx="10"/>
          </p:nvPr>
        </p:nvSpPr>
        <p:spPr/>
        <p:txBody>
          <a:bodyPr/>
          <a:lstStyle/>
          <a:p>
            <a:pPr algn="just"/>
            <a:r>
              <a:rPr lang="en-US" sz="1000" dirty="0">
                <a:hlinkClick r:id="rId2"/>
              </a:rPr>
              <a:t>Public Preview: Windows Server 2025 now available</a:t>
            </a:r>
            <a:endParaRPr lang="en-US" sz="1000" dirty="0"/>
          </a:p>
          <a:p>
            <a:pPr algn="just"/>
            <a:r>
              <a:rPr lang="en-US" sz="1000" b="1" dirty="0"/>
              <a:t>Windows Server 2025 delivers advanced security, </a:t>
            </a:r>
            <a:r>
              <a:rPr lang="en-US" sz="1000" dirty="0"/>
              <a:t>new Azure hybrid features, a high-performance platform for existing apps and AI workloads, and a modernized Windows Server experience. With this new release you will see investments in: </a:t>
            </a:r>
          </a:p>
          <a:p>
            <a:pPr marL="171450" indent="-171450" algn="just">
              <a:buFont typeface="Arial" panose="020B0604020202020204" pitchFamily="34" charset="0"/>
              <a:buChar char="•"/>
            </a:pPr>
            <a:r>
              <a:rPr lang="en-US" sz="1000" dirty="0"/>
              <a:t>A rich set of security innovations including new capabilities in Active Directory, Server Message Block (SMB) improvements including SMB over QUIC, and security updates with fewer reboots. </a:t>
            </a:r>
          </a:p>
          <a:p>
            <a:pPr marL="171450" indent="-171450" algn="just">
              <a:buFont typeface="Arial" panose="020B0604020202020204" pitchFamily="34" charset="0"/>
              <a:buChar char="•"/>
            </a:pPr>
            <a:r>
              <a:rPr lang="en-US" sz="1000" dirty="0"/>
              <a:t>Improved hybrid capabilities like Software-defined network (SDN) multisite features allowing native L2 and L3 connectivity for workloads in multiple locations, flexible hybrid and </a:t>
            </a:r>
            <a:r>
              <a:rPr lang="en-US" sz="1000" dirty="0" err="1"/>
              <a:t>multicloud</a:t>
            </a:r>
            <a:r>
              <a:rPr lang="en-US" sz="1000" dirty="0"/>
              <a:t> management tools, and easier onboarding to Azure Arc. </a:t>
            </a:r>
          </a:p>
          <a:p>
            <a:pPr marL="171450" indent="-171450" algn="just">
              <a:buFont typeface="Arial" panose="020B0604020202020204" pitchFamily="34" charset="0"/>
              <a:buChar char="•"/>
            </a:pPr>
            <a:r>
              <a:rPr lang="en-US" sz="1000" dirty="0"/>
              <a:t>New features for AI, performance, and scale such as GPU partitioning across virtual machines, vastly improved Hyper-V performance and scalability, and easy upgrades through Windows Update to name a few. </a:t>
            </a:r>
          </a:p>
        </p:txBody>
      </p:sp>
      <p:sp>
        <p:nvSpPr>
          <p:cNvPr id="11" name="Title 10">
            <a:extLst>
              <a:ext uri="{FF2B5EF4-FFF2-40B4-BE49-F238E27FC236}">
                <a16:creationId xmlns:a16="http://schemas.microsoft.com/office/drawing/2014/main" id="{DDE59A08-9A25-40C0-DC79-D2FB88CF728E}"/>
              </a:ext>
            </a:extLst>
          </p:cNvPr>
          <p:cNvSpPr>
            <a:spLocks noGrp="1"/>
          </p:cNvSpPr>
          <p:nvPr>
            <p:ph type="title"/>
          </p:nvPr>
        </p:nvSpPr>
        <p:spPr/>
        <p:txBody>
          <a:bodyPr/>
          <a:lstStyle/>
          <a:p>
            <a:r>
              <a:rPr lang="en-US" sz="1800" dirty="0"/>
              <a:t>Compute Updates</a:t>
            </a:r>
            <a:endParaRPr lang="en-US" dirty="0"/>
          </a:p>
        </p:txBody>
      </p:sp>
      <p:sp>
        <p:nvSpPr>
          <p:cNvPr id="13" name="Text Placeholder 12">
            <a:extLst>
              <a:ext uri="{FF2B5EF4-FFF2-40B4-BE49-F238E27FC236}">
                <a16:creationId xmlns:a16="http://schemas.microsoft.com/office/drawing/2014/main" id="{4D7D0670-36E5-9279-0AB3-70FC83D5A9FE}"/>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9AC89A86-0455-61DD-7A55-DACDA81B83B1}"/>
              </a:ext>
            </a:extLst>
          </p:cNvPr>
          <p:cNvSpPr>
            <a:spLocks noGrp="1"/>
          </p:cNvSpPr>
          <p:nvPr>
            <p:ph type="body" sz="quarter" idx="16"/>
          </p:nvPr>
        </p:nvSpPr>
        <p:spPr>
          <a:xfrm>
            <a:off x="342900" y="855081"/>
            <a:ext cx="3955312" cy="1479242"/>
          </a:xfrm>
        </p:spPr>
        <p:txBody>
          <a:bodyPr/>
          <a:lstStyle/>
          <a:p>
            <a:pPr algn="just"/>
            <a:r>
              <a:rPr lang="en-US" u="sng" dirty="0"/>
              <a:t>Public Preview: Azure Container Apps available in Azure Government Cloud Virginia </a:t>
            </a:r>
          </a:p>
          <a:p>
            <a:pPr algn="just"/>
            <a:r>
              <a:rPr lang="en-US" b="1" dirty="0"/>
              <a:t>Azure Container Apps, a managed serverless container service, is now available in Azure Government Cloud. </a:t>
            </a:r>
            <a:r>
              <a:rPr lang="en-US" dirty="0"/>
              <a:t>Azure Container Apps offers an ideal platform for application developers who want to run apps and microservices in containers without managing infrastructure. Azure Container Apps is built on a foundation of powerful open-source technology including Kubernetes, KEDA, </a:t>
            </a:r>
            <a:r>
              <a:rPr lang="en-US" dirty="0" err="1"/>
              <a:t>Dapr</a:t>
            </a:r>
            <a:r>
              <a:rPr lang="en-US" dirty="0"/>
              <a:t>, and Envoy. </a:t>
            </a:r>
          </a:p>
        </p:txBody>
      </p:sp>
      <p:sp>
        <p:nvSpPr>
          <p:cNvPr id="2" name="Text Placeholder 13">
            <a:extLst>
              <a:ext uri="{FF2B5EF4-FFF2-40B4-BE49-F238E27FC236}">
                <a16:creationId xmlns:a16="http://schemas.microsoft.com/office/drawing/2014/main" id="{B0D62A6E-FC05-BFF0-6F73-9BBBF51BC059}"/>
              </a:ext>
            </a:extLst>
          </p:cNvPr>
          <p:cNvSpPr txBox="1">
            <a:spLocks/>
          </p:cNvSpPr>
          <p:nvPr/>
        </p:nvSpPr>
        <p:spPr>
          <a:xfrm>
            <a:off x="342900" y="2405101"/>
            <a:ext cx="3955312" cy="1479242"/>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u="sng" dirty="0"/>
              <a:t>Generally Available: Spain Central region added to Azure HDInsight </a:t>
            </a:r>
          </a:p>
          <a:p>
            <a:pPr algn="just"/>
            <a:r>
              <a:rPr lang="en-US" b="1" dirty="0"/>
              <a:t>HDInsight is now generally available in Spain Central.  </a:t>
            </a:r>
            <a:r>
              <a:rPr lang="en-US" dirty="0"/>
              <a:t>Azure HDInsight is a managed, full-spectrum, open-source analytics service in the cloud for enterprises. It is now possible to use open-source frameworks such as Hadoop, Apache Spark, Apache Hive, LLAP, Apache Kafka, and more.  </a:t>
            </a:r>
          </a:p>
        </p:txBody>
      </p:sp>
    </p:spTree>
    <p:extLst>
      <p:ext uri="{BB962C8B-B14F-4D97-AF65-F5344CB8AC3E}">
        <p14:creationId xmlns:p14="http://schemas.microsoft.com/office/powerpoint/2010/main" val="18735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B6A4A5-C51F-555E-79DE-90866A5CB73C}"/>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2AB6AA31-7C81-F40C-506F-36DCB262B27D}"/>
              </a:ext>
            </a:extLst>
          </p:cNvPr>
          <p:cNvSpPr>
            <a:spLocks noGrp="1"/>
          </p:cNvSpPr>
          <p:nvPr>
            <p:ph type="title"/>
          </p:nvPr>
        </p:nvSpPr>
        <p:spPr/>
        <p:txBody>
          <a:bodyPr/>
          <a:lstStyle/>
          <a:p>
            <a:r>
              <a:rPr lang="en-US" sz="1600" dirty="0"/>
              <a:t>Compute Updates</a:t>
            </a:r>
            <a:endParaRPr lang="en-US" dirty="0"/>
          </a:p>
        </p:txBody>
      </p:sp>
      <p:sp>
        <p:nvSpPr>
          <p:cNvPr id="4" name="Text Placeholder 3">
            <a:extLst>
              <a:ext uri="{FF2B5EF4-FFF2-40B4-BE49-F238E27FC236}">
                <a16:creationId xmlns:a16="http://schemas.microsoft.com/office/drawing/2014/main" id="{004BE1C5-B13A-0D01-8C0C-EEB89B9FBFFB}"/>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FD2668FF-1992-0816-093A-833B01CCA2B0}"/>
              </a:ext>
            </a:extLst>
          </p:cNvPr>
          <p:cNvSpPr>
            <a:spLocks noGrp="1"/>
          </p:cNvSpPr>
          <p:nvPr>
            <p:ph type="body" sz="quarter" idx="16"/>
          </p:nvPr>
        </p:nvSpPr>
        <p:spPr>
          <a:xfrm>
            <a:off x="342900" y="855080"/>
            <a:ext cx="3955312" cy="1850949"/>
          </a:xfrm>
        </p:spPr>
        <p:txBody>
          <a:bodyPr/>
          <a:lstStyle/>
          <a:p>
            <a:pPr algn="just"/>
            <a:r>
              <a:rPr lang="en-US" dirty="0">
                <a:hlinkClick r:id="rId2"/>
              </a:rPr>
              <a:t>Logic Apps Standard - New Hybrid Deployment Model (Preview)</a:t>
            </a:r>
            <a:endParaRPr lang="en-US" dirty="0"/>
          </a:p>
          <a:p>
            <a:pPr algn="just"/>
            <a:r>
              <a:rPr lang="en-US" b="1" dirty="0"/>
              <a:t>A new Hybrid Deployment Model for Azure Logic Apps (Standard) allows to run Logic Apps workloads on customer managed infrastructure. </a:t>
            </a:r>
            <a:r>
              <a:rPr lang="en-US" dirty="0"/>
              <a:t>This new capability is currently in an early access preview.</a:t>
            </a:r>
          </a:p>
          <a:p>
            <a:pPr algn="just"/>
            <a:r>
              <a:rPr lang="en-US" dirty="0"/>
              <a:t>The </a:t>
            </a:r>
            <a:r>
              <a:rPr lang="en-US" b="1" dirty="0"/>
              <a:t>new hybrid deployment model is ideal for customers </a:t>
            </a:r>
            <a:r>
              <a:rPr lang="en-US" dirty="0"/>
              <a:t>who want more control over where and how their integration workloads are hosted. This includes on-premises, private clouds or public clouds. This offering focuses on semi-connected scenarios that offer local processing, local storage and local network access. Using this model allows customers to absorb intermittent internet connectivity issues</a:t>
            </a:r>
          </a:p>
        </p:txBody>
      </p:sp>
      <p:pic>
        <p:nvPicPr>
          <p:cNvPr id="5122" name="Picture 2" descr="thumbnail image 1 of blog post titled &#10; &#10; &#10;  &#10; &#10; &#10; &#10;    &#10;  &#10;   &#10;    &#10;      &#10;       Logic Apps Standard - New Hybrid Deployment Model (Preview)&#10;       &#10;      &#10;     &#10;   &#10;  &#10; &#10;   &#10; &#10; &#10; &#10; &#10; &#10;">
            <a:extLst>
              <a:ext uri="{FF2B5EF4-FFF2-40B4-BE49-F238E27FC236}">
                <a16:creationId xmlns:a16="http://schemas.microsoft.com/office/drawing/2014/main" id="{C084BED8-3164-2AD0-2FDF-B14D0B73F8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833" y="2742114"/>
            <a:ext cx="3438381" cy="192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1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Databases</a:t>
            </a:r>
          </a:p>
        </p:txBody>
      </p:sp>
    </p:spTree>
    <p:extLst>
      <p:ext uri="{BB962C8B-B14F-4D97-AF65-F5344CB8AC3E}">
        <p14:creationId xmlns:p14="http://schemas.microsoft.com/office/powerpoint/2010/main" val="124095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Networking </a:t>
            </a:r>
          </a:p>
        </p:txBody>
      </p:sp>
    </p:spTree>
    <p:extLst>
      <p:ext uri="{BB962C8B-B14F-4D97-AF65-F5344CB8AC3E}">
        <p14:creationId xmlns:p14="http://schemas.microsoft.com/office/powerpoint/2010/main" val="402105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1"/>
            <a:ext cx="4365038" cy="765564"/>
          </a:xfrm>
        </p:spPr>
        <p:txBody>
          <a:bodyPr/>
          <a:lstStyle/>
          <a:p>
            <a:r>
              <a:rPr lang="en-US" sz="1000" dirty="0">
                <a:hlinkClick r:id="rId2"/>
              </a:rPr>
              <a:t>General Availability: vCore-based Azure Cosmos DB for MongoDB now supports Mongo Ver 7.0 </a:t>
            </a:r>
            <a:endParaRPr lang="en-US" sz="1000" dirty="0"/>
          </a:p>
          <a:p>
            <a:r>
              <a:rPr lang="en-US" sz="1000" b="1" dirty="0"/>
              <a:t>vCore-based Azure Cosmos DB for MongoDB </a:t>
            </a:r>
            <a:r>
              <a:rPr lang="en-US" sz="1000" dirty="0"/>
              <a:t>has expanded its capabilities and now supports MongoDB Version 7.0.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1137271"/>
          </a:xfrm>
        </p:spPr>
        <p:txBody>
          <a:bodyPr/>
          <a:lstStyle/>
          <a:p>
            <a:r>
              <a:rPr lang="en-US" dirty="0">
                <a:hlinkClick r:id="rId3"/>
              </a:rPr>
              <a:t>Public Preview: Azure Cosmos DB continuous backup for accounts using Azure Synapse Link</a:t>
            </a:r>
            <a:endParaRPr lang="en-US" dirty="0"/>
          </a:p>
          <a:p>
            <a:r>
              <a:rPr lang="en-US" b="1" dirty="0"/>
              <a:t>Continuous backup is now in public preview for Azure Cosmos DB accounts using Azure Synapse Link.  </a:t>
            </a:r>
            <a:r>
              <a:rPr lang="en-US" dirty="0"/>
              <a:t>Migrate to continuous backup to optimize costs and unlock point-in-time restores. This also enables to use Fabric mirroring, for advanced analytics on Microsoft Fabric. </a:t>
            </a:r>
          </a:p>
        </p:txBody>
      </p:sp>
      <p:sp>
        <p:nvSpPr>
          <p:cNvPr id="2" name="Text Placeholder 11">
            <a:extLst>
              <a:ext uri="{FF2B5EF4-FFF2-40B4-BE49-F238E27FC236}">
                <a16:creationId xmlns:a16="http://schemas.microsoft.com/office/drawing/2014/main" id="{D031569E-2BC1-220E-9D3C-9C0F9829E564}"/>
              </a:ext>
            </a:extLst>
          </p:cNvPr>
          <p:cNvSpPr txBox="1">
            <a:spLocks/>
          </p:cNvSpPr>
          <p:nvPr/>
        </p:nvSpPr>
        <p:spPr>
          <a:xfrm>
            <a:off x="4433776" y="1743460"/>
            <a:ext cx="4365038" cy="3200247"/>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dirty="0">
                <a:hlinkClick r:id="rId4"/>
              </a:rPr>
              <a:t>General availability: Database compatibility level 160 in Azure SQL Database</a:t>
            </a:r>
            <a:endParaRPr lang="en-US" sz="1000" dirty="0"/>
          </a:p>
          <a:p>
            <a:pPr algn="just"/>
            <a:r>
              <a:rPr lang="en-US" sz="1000" dirty="0"/>
              <a:t>Database compatibility level 160 is now the default for new databases created in Azure SQL Database across almost all public regions. </a:t>
            </a:r>
          </a:p>
          <a:p>
            <a:pPr algn="just"/>
            <a:r>
              <a:rPr lang="en-US" sz="1000" dirty="0"/>
              <a:t>The alignment of SQL versions to default compatibility levels are as follows:</a:t>
            </a:r>
          </a:p>
          <a:p>
            <a:pPr marL="171450" indent="-171450" algn="just">
              <a:buFont typeface="Arial" panose="020B0604020202020204" pitchFamily="34" charset="0"/>
              <a:buChar char="•"/>
            </a:pPr>
            <a:r>
              <a:rPr lang="en-US" sz="1000" dirty="0"/>
              <a:t>100: in SQL Server 2008 and Azure SQL Database</a:t>
            </a:r>
          </a:p>
          <a:p>
            <a:pPr marL="171450" indent="-171450" algn="just">
              <a:buFont typeface="Arial" panose="020B0604020202020204" pitchFamily="34" charset="0"/>
              <a:buChar char="•"/>
            </a:pPr>
            <a:r>
              <a:rPr lang="en-US" sz="1000" dirty="0"/>
              <a:t>110: in SQL Server 2012 and Azure SQL Database</a:t>
            </a:r>
          </a:p>
          <a:p>
            <a:pPr marL="171450" indent="-171450" algn="just">
              <a:buFont typeface="Arial" panose="020B0604020202020204" pitchFamily="34" charset="0"/>
              <a:buChar char="•"/>
            </a:pPr>
            <a:r>
              <a:rPr lang="en-US" sz="1000" dirty="0"/>
              <a:t>120: in SQL Server 2014 and Azure SQL Database</a:t>
            </a:r>
          </a:p>
          <a:p>
            <a:pPr marL="171450" indent="-171450" algn="just">
              <a:buFont typeface="Arial" panose="020B0604020202020204" pitchFamily="34" charset="0"/>
              <a:buChar char="•"/>
            </a:pPr>
            <a:r>
              <a:rPr lang="en-US" sz="1000" dirty="0"/>
              <a:t>130: in SQL Server 2016 and Azure SQL Database</a:t>
            </a:r>
          </a:p>
          <a:p>
            <a:pPr marL="171450" indent="-171450" algn="just">
              <a:buFont typeface="Arial" panose="020B0604020202020204" pitchFamily="34" charset="0"/>
              <a:buChar char="•"/>
            </a:pPr>
            <a:r>
              <a:rPr lang="en-US" sz="1000" dirty="0"/>
              <a:t>140: in SQL Server 2017 and Azure SQL Database</a:t>
            </a:r>
          </a:p>
          <a:p>
            <a:pPr marL="171450" indent="-171450" algn="just">
              <a:buFont typeface="Arial" panose="020B0604020202020204" pitchFamily="34" charset="0"/>
              <a:buChar char="•"/>
            </a:pPr>
            <a:r>
              <a:rPr lang="en-US" sz="1000" dirty="0"/>
              <a:t>150: in SQL Server 2019 and Azure SQL Database</a:t>
            </a:r>
          </a:p>
          <a:p>
            <a:pPr marL="171450" indent="-171450" algn="just">
              <a:buFont typeface="Arial" panose="020B0604020202020204" pitchFamily="34" charset="0"/>
              <a:buChar char="•"/>
            </a:pPr>
            <a:r>
              <a:rPr lang="en-US" sz="1000" dirty="0"/>
              <a:t>160: in SQL Server 2022 and Azure SQL Database</a:t>
            </a:r>
          </a:p>
        </p:txBody>
      </p:sp>
    </p:spTree>
    <p:extLst>
      <p:ext uri="{BB962C8B-B14F-4D97-AF65-F5344CB8AC3E}">
        <p14:creationId xmlns:p14="http://schemas.microsoft.com/office/powerpoint/2010/main" val="177697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93715-9869-88DC-2CB8-A7701BFB3325}"/>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F69D1DAA-5541-5F8D-D325-1706397A6A43}"/>
              </a:ext>
            </a:extLst>
          </p:cNvPr>
          <p:cNvSpPr>
            <a:spLocks noGrp="1"/>
          </p:cNvSpPr>
          <p:nvPr>
            <p:ph type="body" sz="quarter" idx="10"/>
          </p:nvPr>
        </p:nvSpPr>
        <p:spPr/>
        <p:txBody>
          <a:bodyPr/>
          <a:lstStyle/>
          <a:p>
            <a:r>
              <a:rPr lang="en-US" sz="1000" u="sng" dirty="0"/>
              <a:t>Public Preview: Redis 7.2 on Azure Cache for Redis Enterprise  </a:t>
            </a:r>
          </a:p>
          <a:p>
            <a:r>
              <a:rPr lang="en-US" sz="1000" b="1" dirty="0"/>
              <a:t>Enterprise and Enterprise Flash tier caches now support Redis 7.2 in preview</a:t>
            </a:r>
            <a:r>
              <a:rPr lang="en-US" sz="1000" dirty="0"/>
              <a:t>. This latest version of Redis offers over a dozen new commands and performance enhancements over Redis 6.0, the previous version offered on Azure Cache for Redis. New features include expanded geospatial functionality, sharded pub/sub, and support for the RESP3 protocol.  </a:t>
            </a:r>
          </a:p>
        </p:txBody>
      </p:sp>
      <p:sp>
        <p:nvSpPr>
          <p:cNvPr id="11" name="Title 10">
            <a:extLst>
              <a:ext uri="{FF2B5EF4-FFF2-40B4-BE49-F238E27FC236}">
                <a16:creationId xmlns:a16="http://schemas.microsoft.com/office/drawing/2014/main" id="{B05E9534-3C35-9313-C6E7-9E564BDFC466}"/>
              </a:ext>
            </a:extLst>
          </p:cNvPr>
          <p:cNvSpPr>
            <a:spLocks noGrp="1"/>
          </p:cNvSpPr>
          <p:nvPr>
            <p:ph type="title"/>
          </p:nvPr>
        </p:nvSpPr>
        <p:spPr/>
        <p:txBody>
          <a:bodyPr/>
          <a:lstStyle/>
          <a:p>
            <a:r>
              <a:rPr lang="en-US" sz="1800" dirty="0"/>
              <a:t>Databases Updates</a:t>
            </a:r>
            <a:endParaRPr lang="en-US" dirty="0"/>
          </a:p>
        </p:txBody>
      </p:sp>
      <p:sp>
        <p:nvSpPr>
          <p:cNvPr id="13" name="Text Placeholder 12">
            <a:extLst>
              <a:ext uri="{FF2B5EF4-FFF2-40B4-BE49-F238E27FC236}">
                <a16:creationId xmlns:a16="http://schemas.microsoft.com/office/drawing/2014/main" id="{DE6CD169-A2F9-0F7E-49EE-EC7FAE204B1C}"/>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61510AD9-2A44-5DDF-30FA-DE4500EB2760}"/>
              </a:ext>
            </a:extLst>
          </p:cNvPr>
          <p:cNvSpPr>
            <a:spLocks noGrp="1"/>
          </p:cNvSpPr>
          <p:nvPr>
            <p:ph type="body" sz="quarter" idx="16"/>
          </p:nvPr>
        </p:nvSpPr>
        <p:spPr>
          <a:xfrm>
            <a:off x="342900" y="855081"/>
            <a:ext cx="3955312" cy="1716670"/>
          </a:xfrm>
        </p:spPr>
        <p:txBody>
          <a:bodyPr/>
          <a:lstStyle/>
          <a:p>
            <a:r>
              <a:rPr lang="en-US" u="sng" dirty="0"/>
              <a:t>Generally Available: Azure SQL updates for late June 2024</a:t>
            </a:r>
          </a:p>
          <a:p>
            <a:r>
              <a:rPr lang="en-US" dirty="0"/>
              <a:t>In </a:t>
            </a:r>
            <a:r>
              <a:rPr lang="en-US" b="1" dirty="0"/>
              <a:t>late June 2024, the following updates and enhancements </a:t>
            </a:r>
            <a:r>
              <a:rPr lang="en-US" dirty="0"/>
              <a:t>were made to Azure SQL:   </a:t>
            </a:r>
          </a:p>
          <a:p>
            <a:pPr marL="171450" indent="-171450">
              <a:buFont typeface="Arial" panose="020B0604020202020204" pitchFamily="34" charset="0"/>
              <a:buChar char="•"/>
            </a:pPr>
            <a:r>
              <a:rPr lang="en-US" dirty="0"/>
              <a:t>Prepare for planned maintenance events on your Azure SQL Managed Instance resources by enabling advance notifications.  </a:t>
            </a:r>
          </a:p>
          <a:p>
            <a:pPr marL="171450" indent="-171450">
              <a:buFont typeface="Arial" panose="020B0604020202020204" pitchFamily="34" charset="0"/>
              <a:buChar char="•"/>
            </a:pPr>
            <a:r>
              <a:rPr lang="en-US" dirty="0"/>
              <a:t>Enable zone redundancy for Azure SQL Database Hyperscale's named replicas to enhance protection against extensive failures, such as datacenter disasters, without altering application logic.  </a:t>
            </a:r>
          </a:p>
        </p:txBody>
      </p:sp>
    </p:spTree>
    <p:extLst>
      <p:ext uri="{BB962C8B-B14F-4D97-AF65-F5344CB8AC3E}">
        <p14:creationId xmlns:p14="http://schemas.microsoft.com/office/powerpoint/2010/main" val="58001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71DA1-B55D-EF7E-C705-3E2EBD8AB3D2}"/>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3337F290-7F05-F6C7-FB30-521D100BB24B}"/>
              </a:ext>
            </a:extLst>
          </p:cNvPr>
          <p:cNvSpPr>
            <a:spLocks noGrp="1"/>
          </p:cNvSpPr>
          <p:nvPr>
            <p:ph type="body" sz="quarter" idx="10"/>
          </p:nvPr>
        </p:nvSpPr>
        <p:spPr>
          <a:xfrm>
            <a:off x="4433776" y="855080"/>
            <a:ext cx="4365038" cy="2267261"/>
          </a:xfrm>
        </p:spPr>
        <p:txBody>
          <a:bodyPr/>
          <a:lstStyle/>
          <a:p>
            <a:pPr algn="just"/>
            <a:r>
              <a:rPr lang="en-US" sz="1000" dirty="0">
                <a:hlinkClick r:id="rId2"/>
              </a:rPr>
              <a:t>Generally Available: New Azure Advisor recommendations for Azure Database for PostgreSQL - Flexible Server  </a:t>
            </a:r>
            <a:endParaRPr lang="en-US" sz="1000" dirty="0"/>
          </a:p>
          <a:p>
            <a:pPr algn="just"/>
            <a:r>
              <a:rPr lang="en-US" sz="1000" dirty="0"/>
              <a:t>New Azure Advisor recommendations have been created for Azure Database for PostgreSQL - Flexible Server and existing recommendations have been improved to provide more actionable guidance.   </a:t>
            </a:r>
          </a:p>
          <a:p>
            <a:pPr algn="just"/>
            <a:r>
              <a:rPr lang="en-US" sz="1000" dirty="0"/>
              <a:t>Azure Advisor is a cloud assistant that analyzes your configuration and usage telemetry to make personalized recommendations to help improve performance, reliability, security, and cost effectiveness. You can find these recommendations in the Advisor dashboard section of the Azure Portal.   </a:t>
            </a:r>
          </a:p>
          <a:p>
            <a:pPr algn="just"/>
            <a:r>
              <a:rPr lang="en-US" sz="1000" b="1" dirty="0"/>
              <a:t> New Azure Database for PostgreSQL - Flexible Server recommendations include checks for long running and orphaned prepared transactions, crossing the transaction wraparound limit, and exceeding the recommended bloat ratio.</a:t>
            </a:r>
          </a:p>
        </p:txBody>
      </p:sp>
      <p:sp>
        <p:nvSpPr>
          <p:cNvPr id="11" name="Title 10">
            <a:extLst>
              <a:ext uri="{FF2B5EF4-FFF2-40B4-BE49-F238E27FC236}">
                <a16:creationId xmlns:a16="http://schemas.microsoft.com/office/drawing/2014/main" id="{C62E7423-4266-2E57-7ECF-35621C61E139}"/>
              </a:ext>
            </a:extLst>
          </p:cNvPr>
          <p:cNvSpPr>
            <a:spLocks noGrp="1"/>
          </p:cNvSpPr>
          <p:nvPr>
            <p:ph type="title"/>
          </p:nvPr>
        </p:nvSpPr>
        <p:spPr/>
        <p:txBody>
          <a:bodyPr/>
          <a:lstStyle/>
          <a:p>
            <a:r>
              <a:rPr lang="en-US" sz="1800" dirty="0"/>
              <a:t>Databases Updates</a:t>
            </a:r>
            <a:endParaRPr lang="en-US" dirty="0"/>
          </a:p>
        </p:txBody>
      </p:sp>
      <p:sp>
        <p:nvSpPr>
          <p:cNvPr id="13" name="Text Placeholder 12">
            <a:extLst>
              <a:ext uri="{FF2B5EF4-FFF2-40B4-BE49-F238E27FC236}">
                <a16:creationId xmlns:a16="http://schemas.microsoft.com/office/drawing/2014/main" id="{915420FD-81AB-F129-C44C-1ADB2CE5081E}"/>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A99C1840-42CB-2AAA-82F4-807BF7A8EB8F}"/>
              </a:ext>
            </a:extLst>
          </p:cNvPr>
          <p:cNvSpPr>
            <a:spLocks noGrp="1"/>
          </p:cNvSpPr>
          <p:nvPr>
            <p:ph type="body" sz="quarter" idx="16"/>
          </p:nvPr>
        </p:nvSpPr>
        <p:spPr>
          <a:xfrm>
            <a:off x="342900" y="855080"/>
            <a:ext cx="3955312" cy="2148315"/>
          </a:xfrm>
        </p:spPr>
        <p:txBody>
          <a:bodyPr/>
          <a:lstStyle/>
          <a:p>
            <a:r>
              <a:rPr lang="en-US" u="sng" dirty="0"/>
              <a:t>Generally Available: IOPS scaling for Azure Database for PostgreSQL - Flexible Server </a:t>
            </a:r>
          </a:p>
          <a:p>
            <a:pPr algn="just"/>
            <a:r>
              <a:rPr lang="en-US" b="1" dirty="0"/>
              <a:t>MS announced the general availability of IOPS scaling for Azure Database for PostgreSQL - Flexible Server. </a:t>
            </a:r>
            <a:r>
              <a:rPr lang="en-US" dirty="0"/>
              <a:t>This feature empowers to dynamically scale IOPS based on workload needs. Ensure optimal performance during high-demand operations like migrations or data loads and scale down to save costs when demand decreases. </a:t>
            </a:r>
            <a:r>
              <a:rPr lang="en-US" b="1" dirty="0"/>
              <a:t>With IOPS scaling, it is possible to fine-tune database's performance and manage costs </a:t>
            </a:r>
            <a:r>
              <a:rPr lang="en-US" dirty="0"/>
              <a:t>more effectively without over-provisioning resources. Experience seamless and efficient database management with the flexibility to adjust IOPS as required. Start using IOPS scaling today to enhance your database's performance and efficiency.</a:t>
            </a:r>
          </a:p>
        </p:txBody>
      </p:sp>
    </p:spTree>
    <p:extLst>
      <p:ext uri="{BB962C8B-B14F-4D97-AF65-F5344CB8AC3E}">
        <p14:creationId xmlns:p14="http://schemas.microsoft.com/office/powerpoint/2010/main" val="72484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30A3B-5B5F-E3BD-A4F6-C2C8DE0B4DB6}"/>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E1FE15C0-EAEC-E6D4-AEAC-82109CB7780D}"/>
              </a:ext>
            </a:extLst>
          </p:cNvPr>
          <p:cNvSpPr>
            <a:spLocks noGrp="1"/>
          </p:cNvSpPr>
          <p:nvPr>
            <p:ph type="body" sz="quarter" idx="10"/>
          </p:nvPr>
        </p:nvSpPr>
        <p:spPr/>
        <p:txBody>
          <a:bodyPr/>
          <a:lstStyle/>
          <a:p>
            <a:pPr algn="just"/>
            <a:r>
              <a:rPr lang="en-US" sz="1000" dirty="0">
                <a:hlinkClick r:id="rId2"/>
              </a:rPr>
              <a:t>Public Preview: Online migration in migration service Azure Database for PostgreSQL</a:t>
            </a:r>
          </a:p>
          <a:p>
            <a:pPr algn="just"/>
            <a:r>
              <a:rPr lang="en-US" sz="1000" dirty="0"/>
              <a:t>MS announced the launch of latest migration service </a:t>
            </a:r>
            <a:r>
              <a:rPr lang="en-US" sz="1000" b="1" dirty="0"/>
              <a:t>in Azure Database for PostgreSQL feature: </a:t>
            </a:r>
            <a:r>
              <a:rPr lang="en-US" sz="1000" dirty="0"/>
              <a:t>online migration, now available in public preview. This feature empowers to migrate PostgreSQL databases to Azure seamlessly and with minimal downtime. </a:t>
            </a:r>
          </a:p>
          <a:p>
            <a:pPr algn="just"/>
            <a:r>
              <a:rPr lang="en-US" sz="1000" dirty="0"/>
              <a:t>By leveraging this new feature, it is possible to confidently move workloads to a more robust and reliable cloud environment, positioning your business for future growth. Start your migration journey today and experience the advantages of Azure Database for PostgreSQL with our migration service. </a:t>
            </a:r>
          </a:p>
        </p:txBody>
      </p:sp>
      <p:sp>
        <p:nvSpPr>
          <p:cNvPr id="11" name="Title 10">
            <a:extLst>
              <a:ext uri="{FF2B5EF4-FFF2-40B4-BE49-F238E27FC236}">
                <a16:creationId xmlns:a16="http://schemas.microsoft.com/office/drawing/2014/main" id="{96FF38FE-F7F4-39FA-FD76-EE7224F55359}"/>
              </a:ext>
            </a:extLst>
          </p:cNvPr>
          <p:cNvSpPr>
            <a:spLocks noGrp="1"/>
          </p:cNvSpPr>
          <p:nvPr>
            <p:ph type="title"/>
          </p:nvPr>
        </p:nvSpPr>
        <p:spPr/>
        <p:txBody>
          <a:bodyPr/>
          <a:lstStyle/>
          <a:p>
            <a:r>
              <a:rPr lang="en-US" sz="1800" dirty="0"/>
              <a:t>Databases Updates</a:t>
            </a:r>
            <a:endParaRPr lang="en-US" dirty="0"/>
          </a:p>
        </p:txBody>
      </p:sp>
      <p:sp>
        <p:nvSpPr>
          <p:cNvPr id="13" name="Text Placeholder 12">
            <a:extLst>
              <a:ext uri="{FF2B5EF4-FFF2-40B4-BE49-F238E27FC236}">
                <a16:creationId xmlns:a16="http://schemas.microsoft.com/office/drawing/2014/main" id="{7ADF7F88-4577-68E6-C1CF-62135B255195}"/>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AC75C4F3-4834-7F0D-397C-729C14BBA3BD}"/>
              </a:ext>
            </a:extLst>
          </p:cNvPr>
          <p:cNvSpPr>
            <a:spLocks noGrp="1"/>
          </p:cNvSpPr>
          <p:nvPr>
            <p:ph type="body" sz="quarter" idx="16"/>
          </p:nvPr>
        </p:nvSpPr>
        <p:spPr/>
        <p:txBody>
          <a:bodyPr/>
          <a:lstStyle/>
          <a:p>
            <a:pPr algn="just"/>
            <a:r>
              <a:rPr lang="en-US" dirty="0">
                <a:hlinkClick r:id="rId3"/>
              </a:rPr>
              <a:t>Public Preview: Extension version sync for Azure Database for PostgreSQL - Flexible Server</a:t>
            </a:r>
            <a:endParaRPr lang="en-US" dirty="0"/>
          </a:p>
          <a:p>
            <a:pPr algn="just"/>
            <a:r>
              <a:rPr lang="en-US" dirty="0"/>
              <a:t>MS announced the public preview of extension version sync for Azure Database for PostgreSQL – Flexible Server. This feature allows to seamlessly </a:t>
            </a:r>
            <a:r>
              <a:rPr lang="en-US" b="1" dirty="0"/>
              <a:t>update PostgreSQL extensions to the latest versions with a simple command, ensuring system remains secure and up to date.   </a:t>
            </a:r>
          </a:p>
          <a:p>
            <a:pPr algn="just"/>
            <a:r>
              <a:rPr lang="en-US" dirty="0"/>
              <a:t>By using `</a:t>
            </a:r>
            <a:r>
              <a:rPr lang="en-US" b="1" dirty="0"/>
              <a:t>ALTER EXTENSION &lt;extension-name&gt; UPDATE</a:t>
            </a:r>
            <a:r>
              <a:rPr lang="en-US" dirty="0"/>
              <a:t>`, it is possible to  automatically upgrade to the most stable and secure versions available, enhancing both security and operational stability with minimal effort. This streamlined process prevents unauthorized changes and potential vulnerabilities, making it easier for you to manage your database extensions efficiently. </a:t>
            </a:r>
          </a:p>
        </p:txBody>
      </p:sp>
    </p:spTree>
    <p:extLst>
      <p:ext uri="{BB962C8B-B14F-4D97-AF65-F5344CB8AC3E}">
        <p14:creationId xmlns:p14="http://schemas.microsoft.com/office/powerpoint/2010/main" val="219986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ML &amp; AI &amp; IOT</a:t>
            </a:r>
          </a:p>
        </p:txBody>
      </p:sp>
    </p:spTree>
    <p:extLst>
      <p:ext uri="{BB962C8B-B14F-4D97-AF65-F5344CB8AC3E}">
        <p14:creationId xmlns:p14="http://schemas.microsoft.com/office/powerpoint/2010/main" val="3514878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marL="171450" indent="-171450" algn="just">
              <a:buFont typeface="Arial" panose="020B0604020202020204" pitchFamily="34" charset="0"/>
              <a:buChar char="•"/>
            </a:pPr>
            <a:r>
              <a:rPr lang="en-US" sz="1000" b="1" dirty="0"/>
              <a:t>Document translation in container is generally available </a:t>
            </a:r>
            <a:r>
              <a:rPr lang="en-US" sz="1000" dirty="0"/>
              <a:t>- In addition to the above updates, earlier this year, we announced the release of document translation and transliteration features for Azure AI Translator containers as preview. Today, both capabilities are generally available. All Translator container customers will get these new features automatically as part of the update.</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ML &amp; AI &amp; IOT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dirty="0">
                <a:hlinkClick r:id="rId2"/>
              </a:rPr>
              <a:t>What's new in Azure AI Translator</a:t>
            </a:r>
            <a:endParaRPr lang="en-US" dirty="0"/>
          </a:p>
          <a:p>
            <a:pPr algn="just"/>
            <a:r>
              <a:rPr lang="en-US" b="1" dirty="0"/>
              <a:t>MS announced new releases and enhancements to Azure AI Translator Service: </a:t>
            </a:r>
            <a:r>
              <a:rPr lang="en-US" dirty="0"/>
              <a:t>new endpoint which unifies document translation async batch and sync operation and the SDKs are updated.</a:t>
            </a:r>
          </a:p>
          <a:p>
            <a:pPr marL="171450" indent="-171450" algn="just">
              <a:buFont typeface="Arial" panose="020B0604020202020204" pitchFamily="34" charset="0"/>
              <a:buChar char="•"/>
            </a:pPr>
            <a:r>
              <a:rPr lang="en-US" b="1" dirty="0"/>
              <a:t>Asynchronous batch translation supports </a:t>
            </a:r>
            <a:r>
              <a:rPr lang="en-US" dirty="0"/>
              <a:t>the processing of multiple documents and large files. The batch translation processes source documents from an Azure Blob storage and uploads translated documents back into it.</a:t>
            </a:r>
          </a:p>
          <a:p>
            <a:pPr marL="171450" indent="-171450" algn="just">
              <a:buFont typeface="Arial" panose="020B0604020202020204" pitchFamily="34" charset="0"/>
              <a:buChar char="•"/>
            </a:pPr>
            <a:r>
              <a:rPr lang="en-US" b="1" dirty="0"/>
              <a:t>Updated SDK </a:t>
            </a:r>
            <a:r>
              <a:rPr lang="en-US" dirty="0"/>
              <a:t>- the updated document translation SDK supports both asynchronous batch operation and synchronous operation.</a:t>
            </a:r>
          </a:p>
          <a:p>
            <a:pPr marL="171450" indent="-171450" algn="just">
              <a:buFont typeface="Arial" panose="020B0604020202020204" pitchFamily="34" charset="0"/>
              <a:buChar char="•"/>
            </a:pPr>
            <a:r>
              <a:rPr lang="en-US" b="1" dirty="0"/>
              <a:t>Ready to use solution in Azure AI Studio </a:t>
            </a:r>
            <a:r>
              <a:rPr lang="en-US" dirty="0"/>
              <a:t>- Customers can easily build apps for their document translation needs using the SDK. One such example is the document translation tool in the Azure AI Studio.</a:t>
            </a:r>
          </a:p>
          <a:p>
            <a:pPr marL="171450" indent="-171450" algn="just">
              <a:buFont typeface="Arial" panose="020B0604020202020204" pitchFamily="34" charset="0"/>
              <a:buChar char="•"/>
            </a:pPr>
            <a:r>
              <a:rPr lang="en-US" b="1" dirty="0"/>
              <a:t>SharePoint document translation </a:t>
            </a:r>
            <a:r>
              <a:rPr lang="en-US" dirty="0"/>
              <a:t>- the document translation integration in SharePoint lets you easily translate a selected file or a set of files into a SharePoint document library. This feature lets you translate files of different types either manually or automatically by creating a rule.</a:t>
            </a:r>
          </a:p>
        </p:txBody>
      </p:sp>
    </p:spTree>
    <p:extLst>
      <p:ext uri="{BB962C8B-B14F-4D97-AF65-F5344CB8AC3E}">
        <p14:creationId xmlns:p14="http://schemas.microsoft.com/office/powerpoint/2010/main" val="373275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4748646" cy="1714500"/>
          </a:xfrm>
        </p:spPr>
        <p:txBody>
          <a:bodyPr/>
          <a:lstStyle/>
          <a:p>
            <a:r>
              <a:rPr lang="en-US" sz="4000" dirty="0"/>
              <a:t>DevOps &amp; IaC &amp; Automation</a:t>
            </a:r>
          </a:p>
        </p:txBody>
      </p:sp>
    </p:spTree>
    <p:extLst>
      <p:ext uri="{BB962C8B-B14F-4D97-AF65-F5344CB8AC3E}">
        <p14:creationId xmlns:p14="http://schemas.microsoft.com/office/powerpoint/2010/main" val="653784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DevOps &amp; IaC &amp; Automation</a:t>
            </a:r>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1"/>
            <a:ext cx="3955312" cy="1189310"/>
          </a:xfrm>
        </p:spPr>
        <p:txBody>
          <a:bodyPr/>
          <a:lstStyle/>
          <a:p>
            <a:r>
              <a:rPr lang="en-US" dirty="0">
                <a:hlinkClick r:id="rId2"/>
              </a:rPr>
              <a:t>Generally Available: Run Azure Load Testing on Azure Functions</a:t>
            </a:r>
            <a:endParaRPr lang="en-US" dirty="0"/>
          </a:p>
          <a:p>
            <a:pPr algn="just"/>
            <a:r>
              <a:rPr lang="en-US" dirty="0"/>
              <a:t>It is now possible to create and run </a:t>
            </a:r>
            <a:r>
              <a:rPr lang="en-US" b="1" dirty="0"/>
              <a:t>load tests directly from Azure Functions in Azure portal. </a:t>
            </a:r>
            <a:r>
              <a:rPr lang="en-US" dirty="0"/>
              <a:t>Load test functions by simply selecting the function, key and specifying request parameters and load configuration. You will automatically gain access to client-side and Functions metrics, which will help in identifying performance bottlenecks. </a:t>
            </a:r>
          </a:p>
        </p:txBody>
      </p:sp>
      <p:pic>
        <p:nvPicPr>
          <p:cNvPr id="2050" name="Picture 2" descr="Screenshot that shows Load Testing page in an app in Azure Functions.">
            <a:extLst>
              <a:ext uri="{FF2B5EF4-FFF2-40B4-BE49-F238E27FC236}">
                <a16:creationId xmlns:a16="http://schemas.microsoft.com/office/drawing/2014/main" id="{282B3731-2790-4774-3E64-5A5253AB17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81" y="2284509"/>
            <a:ext cx="3488549" cy="162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88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Miscellaneous</a:t>
            </a:r>
          </a:p>
        </p:txBody>
      </p:sp>
    </p:spTree>
    <p:extLst>
      <p:ext uri="{BB962C8B-B14F-4D97-AF65-F5344CB8AC3E}">
        <p14:creationId xmlns:p14="http://schemas.microsoft.com/office/powerpoint/2010/main" val="1588418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F6376-AFAE-7966-3832-BF94E416269A}"/>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58E78F44-EBA7-0070-3283-4FD74A0787A3}"/>
              </a:ext>
            </a:extLst>
          </p:cNvPr>
          <p:cNvSpPr>
            <a:spLocks noGrp="1"/>
          </p:cNvSpPr>
          <p:nvPr>
            <p:ph type="body" sz="quarter" idx="10"/>
          </p:nvPr>
        </p:nvSpPr>
        <p:spPr/>
        <p:txBody>
          <a:bodyPr/>
          <a:lstStyle/>
          <a:p>
            <a:pPr marL="171450" indent="-171450" algn="just">
              <a:buFont typeface="Arial" panose="020B0604020202020204" pitchFamily="34" charset="0"/>
              <a:buChar char="•"/>
            </a:pPr>
            <a:r>
              <a:rPr lang="en-US" sz="1000" dirty="0"/>
              <a:t> </a:t>
            </a:r>
            <a:r>
              <a:rPr lang="en-US" sz="1000" b="1" dirty="0"/>
              <a:t>Closed Captions </a:t>
            </a:r>
            <a:r>
              <a:rPr lang="en-US" sz="1000" dirty="0"/>
              <a:t>-  Promote accessibility by displaying text of the audio in video calls. Already available for app-to-Teams calls, this general availability release adds support for closed captions in all app-to-app calls. </a:t>
            </a:r>
          </a:p>
          <a:p>
            <a:pPr marL="171450" indent="-171450" algn="just">
              <a:buFont typeface="Arial" panose="020B0604020202020204" pitchFamily="34" charset="0"/>
              <a:buChar char="•"/>
            </a:pPr>
            <a:r>
              <a:rPr lang="en-US" sz="1000" b="1" dirty="0"/>
              <a:t>Copilot for Call Diagnostics </a:t>
            </a:r>
            <a:r>
              <a:rPr lang="en-US" sz="1000" dirty="0"/>
              <a:t>- AI can help app developers across every step of the development lifecycle: designing, building, and operating. Developers with Microsoft Copilot for Azure (public preview) can use Copilot within Call Diagnostics to understand and resolve a variety of calling issues.</a:t>
            </a:r>
          </a:p>
        </p:txBody>
      </p:sp>
      <p:sp>
        <p:nvSpPr>
          <p:cNvPr id="11" name="Title 10">
            <a:extLst>
              <a:ext uri="{FF2B5EF4-FFF2-40B4-BE49-F238E27FC236}">
                <a16:creationId xmlns:a16="http://schemas.microsoft.com/office/drawing/2014/main" id="{2FB73DF5-B435-B08A-FA0B-4E67E050E300}"/>
              </a:ext>
            </a:extLst>
          </p:cNvPr>
          <p:cNvSpPr>
            <a:spLocks noGrp="1"/>
          </p:cNvSpPr>
          <p:nvPr>
            <p:ph type="title"/>
          </p:nvPr>
        </p:nvSpPr>
        <p:spPr/>
        <p:txBody>
          <a:bodyPr/>
          <a:lstStyle/>
          <a:p>
            <a:r>
              <a:rPr lang="en-US" sz="1800" dirty="0"/>
              <a:t>Miscellaneous Updates</a:t>
            </a:r>
            <a:endParaRPr lang="en-US" dirty="0"/>
          </a:p>
        </p:txBody>
      </p:sp>
      <p:sp>
        <p:nvSpPr>
          <p:cNvPr id="13" name="Text Placeholder 12">
            <a:extLst>
              <a:ext uri="{FF2B5EF4-FFF2-40B4-BE49-F238E27FC236}">
                <a16:creationId xmlns:a16="http://schemas.microsoft.com/office/drawing/2014/main" id="{34A31A64-CCC6-D99D-7AF9-F1B68C99CE8F}"/>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28244EA9-AA7C-544B-0E10-45F0A7930630}"/>
              </a:ext>
            </a:extLst>
          </p:cNvPr>
          <p:cNvSpPr>
            <a:spLocks noGrp="1"/>
          </p:cNvSpPr>
          <p:nvPr>
            <p:ph type="body" sz="quarter" idx="16"/>
          </p:nvPr>
        </p:nvSpPr>
        <p:spPr/>
        <p:txBody>
          <a:bodyPr/>
          <a:lstStyle/>
          <a:p>
            <a:pPr algn="just"/>
            <a:r>
              <a:rPr lang="en-US" dirty="0">
                <a:hlinkClick r:id="rId2"/>
              </a:rPr>
              <a:t>Azure Communication Services May 2024 Feature Updates</a:t>
            </a:r>
            <a:endParaRPr lang="en-US" dirty="0"/>
          </a:p>
          <a:p>
            <a:pPr marL="171450" indent="-171450" algn="just">
              <a:buFont typeface="Arial" panose="020B0604020202020204" pitchFamily="34" charset="0"/>
              <a:buChar char="•"/>
            </a:pPr>
            <a:r>
              <a:rPr lang="en-US" b="1" dirty="0"/>
              <a:t>Data Retention with Chat threads </a:t>
            </a:r>
            <a:r>
              <a:rPr lang="en-US" dirty="0"/>
              <a:t>-  Developers can now create chat threads with a retention policy between 30 and 90 days.  This feature is in public preview. This policy is optional – a developer can choose to create a chat thread with infinite retention (as always) or set a retention policy between 30 and 90 days. If the thread needs to be kept for longer than 90 days, you can extend the time using the update chat thread property API.  The policy is geared for data management in organizations that have a need to move data into their archives for historical purposes or delete the data within a given period. </a:t>
            </a:r>
          </a:p>
          <a:p>
            <a:pPr marL="171450" indent="-171450" algn="just">
              <a:buFont typeface="Arial" panose="020B0604020202020204" pitchFamily="34" charset="0"/>
              <a:buChar char="•"/>
            </a:pPr>
            <a:r>
              <a:rPr lang="en-US" b="1" dirty="0"/>
              <a:t>PowerPoint Live </a:t>
            </a:r>
            <a:r>
              <a:rPr lang="en-US" dirty="0"/>
              <a:t>- Now in general availability, PPT Live gives both the presenter and audience an inclusive and engaging experience, combining the best parts of presenting in PowerPoint with the connection and collaboration of a Microsoft Teams meeting. </a:t>
            </a:r>
          </a:p>
          <a:p>
            <a:pPr marL="171450" indent="-171450" algn="just">
              <a:buFont typeface="Arial" panose="020B0604020202020204" pitchFamily="34" charset="0"/>
              <a:buChar char="•"/>
            </a:pPr>
            <a:r>
              <a:rPr lang="en-US" b="1" dirty="0"/>
              <a:t>Live Reactions </a:t>
            </a:r>
            <a:r>
              <a:rPr lang="en-US" dirty="0"/>
              <a:t>- We have new APIs for end-users to react with emojis during the meeting: like, love, applause, laugh, surprise. </a:t>
            </a:r>
          </a:p>
        </p:txBody>
      </p:sp>
    </p:spTree>
    <p:extLst>
      <p:ext uri="{BB962C8B-B14F-4D97-AF65-F5344CB8AC3E}">
        <p14:creationId xmlns:p14="http://schemas.microsoft.com/office/powerpoint/2010/main" val="327749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Networking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dirty="0">
                <a:hlinkClick r:id="rId2"/>
              </a:rPr>
              <a:t>Cross-subscription Load balancer</a:t>
            </a:r>
            <a:endParaRPr lang="en-US" dirty="0"/>
          </a:p>
          <a:p>
            <a:pPr algn="just"/>
            <a:r>
              <a:rPr lang="en-US" b="1" dirty="0"/>
              <a:t>Azure Load Balancer supports cross-subscription load balancing</a:t>
            </a:r>
            <a:r>
              <a:rPr lang="en-US" dirty="0"/>
              <a:t>, where the frontend IP and/or the backend pool instances can be in a </a:t>
            </a:r>
            <a:r>
              <a:rPr lang="en-US" b="1" dirty="0"/>
              <a:t>different subscription than the Azure Load Balancer</a:t>
            </a:r>
          </a:p>
          <a:p>
            <a:pPr marL="171450" indent="-171450" algn="just">
              <a:buFont typeface="Arial" panose="020B0604020202020204" pitchFamily="34" charset="0"/>
              <a:buChar char="•"/>
            </a:pPr>
            <a:r>
              <a:rPr lang="en-US" dirty="0"/>
              <a:t>Cross-subscription </a:t>
            </a:r>
            <a:r>
              <a:rPr lang="en-US" b="1" dirty="0"/>
              <a:t>frontend IP configurations</a:t>
            </a:r>
          </a:p>
          <a:p>
            <a:pPr marL="514350" lvl="1" indent="-171450" algn="just">
              <a:buFont typeface="Arial" panose="020B0604020202020204" pitchFamily="34" charset="0"/>
              <a:buChar char="•"/>
            </a:pPr>
            <a:r>
              <a:rPr lang="en-US" sz="1000" b="1" dirty="0">
                <a:latin typeface="+mj-lt"/>
              </a:rPr>
              <a:t>Public IP addresses </a:t>
            </a:r>
            <a:r>
              <a:rPr lang="en-US" sz="1000" dirty="0">
                <a:latin typeface="+mj-lt"/>
              </a:rPr>
              <a:t>utilized by an Azure Load Balancer can reside in different subscription than the load balancer. If multiple public IP addresses are attached to a load balancer, </a:t>
            </a:r>
            <a:r>
              <a:rPr lang="en-US" sz="1000" b="1" dirty="0">
                <a:latin typeface="+mj-lt"/>
              </a:rPr>
              <a:t>each IP address can come from a different subscription</a:t>
            </a:r>
            <a:r>
              <a:rPr lang="en-US" sz="1000" dirty="0">
                <a:latin typeface="+mj-lt"/>
              </a:rPr>
              <a:t>. An important note is that once a </a:t>
            </a:r>
            <a:r>
              <a:rPr lang="en-US" sz="1000" b="1" dirty="0">
                <a:latin typeface="+mj-lt"/>
              </a:rPr>
              <a:t>frontend IP configuration is set</a:t>
            </a:r>
            <a:r>
              <a:rPr lang="en-US" sz="1000" dirty="0">
                <a:latin typeface="+mj-lt"/>
              </a:rPr>
              <a:t>, its </a:t>
            </a:r>
            <a:r>
              <a:rPr lang="en-US" sz="1000" b="1" dirty="0">
                <a:latin typeface="+mj-lt"/>
              </a:rPr>
              <a:t>subscription can’t be modified</a:t>
            </a:r>
            <a:r>
              <a:rPr lang="en-US" sz="1000" dirty="0">
                <a:latin typeface="+mj-lt"/>
              </a:rPr>
              <a:t>. However, the frontend IP configuration can be updated with a different IP address within the same subscription.</a:t>
            </a:r>
          </a:p>
          <a:p>
            <a:pPr marL="514350" lvl="1" indent="-171450" algn="just">
              <a:buFont typeface="Arial" panose="020B0604020202020204" pitchFamily="34" charset="0"/>
              <a:buChar char="•"/>
            </a:pPr>
            <a:r>
              <a:rPr lang="en-US" sz="1000" dirty="0">
                <a:latin typeface="+mj-lt"/>
              </a:rPr>
              <a:t>Like public load balancers, </a:t>
            </a:r>
            <a:r>
              <a:rPr lang="en-US" sz="1000" b="1" dirty="0">
                <a:latin typeface="+mj-lt"/>
              </a:rPr>
              <a:t>internal load balancers </a:t>
            </a:r>
            <a:r>
              <a:rPr lang="en-US" sz="1000" dirty="0">
                <a:latin typeface="+mj-lt"/>
              </a:rPr>
              <a:t>can also have cross-subscription frontend IP configurations. In this case, the subnet/virtual network can reside in a different subscription than the load balancer. </a:t>
            </a:r>
            <a:r>
              <a:rPr lang="en-US" sz="1000" b="1" dirty="0">
                <a:latin typeface="+mj-lt"/>
              </a:rPr>
              <a:t>However, unlike public frontends</a:t>
            </a:r>
            <a:r>
              <a:rPr lang="en-US" sz="1000" dirty="0">
                <a:latin typeface="+mj-lt"/>
              </a:rPr>
              <a:t>, all internal frontend configurations </a:t>
            </a:r>
            <a:r>
              <a:rPr lang="en-US" sz="1000" b="1" dirty="0">
                <a:latin typeface="+mj-lt"/>
              </a:rPr>
              <a:t>must come from the same subnet/virtual network. </a:t>
            </a:r>
            <a:r>
              <a:rPr lang="en-US" sz="1000" dirty="0">
                <a:latin typeface="+mj-lt"/>
              </a:rPr>
              <a:t>Furthermore, </a:t>
            </a:r>
            <a:r>
              <a:rPr lang="en-US" sz="1000" b="1" dirty="0">
                <a:latin typeface="+mj-lt"/>
              </a:rPr>
              <a:t>all backend pools must be configured to the same virtual network as the frontend IP configurations</a:t>
            </a:r>
            <a:r>
              <a:rPr lang="en-US" sz="1000" dirty="0">
                <a:latin typeface="+mj-lt"/>
              </a:rPr>
              <a:t>.</a:t>
            </a:r>
          </a:p>
        </p:txBody>
      </p:sp>
      <p:pic>
        <p:nvPicPr>
          <p:cNvPr id="6146" name="Picture 2" descr="Diagram of public frontend ip configuration with cross subscription load balancing.">
            <a:extLst>
              <a:ext uri="{FF2B5EF4-FFF2-40B4-BE49-F238E27FC236}">
                <a16:creationId xmlns:a16="http://schemas.microsoft.com/office/drawing/2014/main" id="{30BC5F95-941A-9E9E-D20F-6F4D7825B2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1596" y="342900"/>
            <a:ext cx="3378484" cy="202859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3">
            <a:extLst>
              <a:ext uri="{FF2B5EF4-FFF2-40B4-BE49-F238E27FC236}">
                <a16:creationId xmlns:a16="http://schemas.microsoft.com/office/drawing/2014/main" id="{41A519BE-FF95-D9F9-36DA-1A6A5C7F750F}"/>
              </a:ext>
            </a:extLst>
          </p:cNvPr>
          <p:cNvSpPr txBox="1">
            <a:spLocks/>
          </p:cNvSpPr>
          <p:nvPr/>
        </p:nvSpPr>
        <p:spPr>
          <a:xfrm>
            <a:off x="4675221" y="2371493"/>
            <a:ext cx="3955312" cy="2257656"/>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gn="just">
              <a:buFont typeface="Arial" panose="020B0604020202020204" pitchFamily="34" charset="0"/>
              <a:buChar char="•"/>
            </a:pPr>
            <a:r>
              <a:rPr lang="en-US" b="1" dirty="0"/>
              <a:t>Cross-subscription backends allow backend </a:t>
            </a:r>
            <a:r>
              <a:rPr lang="en-US" dirty="0"/>
              <a:t>instances to reside in a different subscription other than the load balancer’s subscription. For example, </a:t>
            </a:r>
            <a:r>
              <a:rPr lang="en-US" b="1" dirty="0"/>
              <a:t>the load balancer could be in subscription </a:t>
            </a:r>
            <a:r>
              <a:rPr lang="en-US" dirty="0"/>
              <a:t>1 and my backend VMs could </a:t>
            </a:r>
            <a:r>
              <a:rPr lang="en-US" b="1" dirty="0"/>
              <a:t>be located in subscription 2. </a:t>
            </a:r>
            <a:r>
              <a:rPr lang="en-US" dirty="0"/>
              <a:t>The backend instances and the virtual </a:t>
            </a:r>
            <a:r>
              <a:rPr lang="en-US" b="1" dirty="0"/>
              <a:t>network they refer to can be located in a different subscription</a:t>
            </a:r>
            <a:r>
              <a:rPr lang="en-US" dirty="0"/>
              <a:t>. Cross-subscription backend pools must utilize a new property known as </a:t>
            </a:r>
            <a:r>
              <a:rPr lang="en-US" dirty="0" err="1"/>
              <a:t>SyncMode</a:t>
            </a:r>
            <a:r>
              <a:rPr lang="en-US" dirty="0"/>
              <a:t>. </a:t>
            </a:r>
            <a:r>
              <a:rPr lang="en-US" b="1" dirty="0"/>
              <a:t>The </a:t>
            </a:r>
            <a:r>
              <a:rPr lang="en-US" b="1" dirty="0" err="1"/>
              <a:t>SyncMode</a:t>
            </a:r>
            <a:r>
              <a:rPr lang="en-US" b="1" dirty="0"/>
              <a:t> property is a parameter </a:t>
            </a:r>
            <a:r>
              <a:rPr lang="en-US" dirty="0"/>
              <a:t>that can be specified when create a backend pool by using IP addresses and virtual network IDs. This property must be set when using cross-subscription frontends or backends. It has two possible values: “Automatic” or “Manual”. In addition, this property replaces the concept of NIC-based or IP-based backend pools.</a:t>
            </a:r>
            <a:endParaRPr lang="en-US" sz="1000" dirty="0">
              <a:latin typeface="+mj-lt"/>
            </a:endParaRPr>
          </a:p>
        </p:txBody>
      </p:sp>
    </p:spTree>
    <p:extLst>
      <p:ext uri="{BB962C8B-B14F-4D97-AF65-F5344CB8AC3E}">
        <p14:creationId xmlns:p14="http://schemas.microsoft.com/office/powerpoint/2010/main" val="365858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Miscellaneous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u="sng" dirty="0"/>
              <a:t>End of Support: Azure support plan offer being discontinued on June 30, 2024.</a:t>
            </a:r>
          </a:p>
          <a:p>
            <a:pPr algn="just"/>
            <a:r>
              <a:rPr lang="en-US" dirty="0"/>
              <a:t>The </a:t>
            </a:r>
            <a:r>
              <a:rPr lang="en-US" b="1" dirty="0"/>
              <a:t>existing Azure Support offer is being discontinued on June 30, 2024</a:t>
            </a:r>
            <a:r>
              <a:rPr lang="en-US" dirty="0"/>
              <a:t>. Beginning July 1, 2024, all customers who do not already have a paid support plan (Microsoft Unified, ProDirect support, etc.) will need to purchase a support plan if they wish to maintain technical support coverage.</a:t>
            </a:r>
          </a:p>
          <a:p>
            <a:pPr marL="171450" indent="-171450" algn="just">
              <a:buFont typeface="Arial" panose="020B0604020202020204" pitchFamily="34" charset="0"/>
              <a:buChar char="•"/>
            </a:pPr>
            <a:r>
              <a:rPr lang="en-US" dirty="0"/>
              <a:t>Customers will retain access to the subscription management and billing support services available to all Azure customers at no charge. </a:t>
            </a:r>
          </a:p>
          <a:p>
            <a:pPr marL="171450" indent="-171450" algn="just">
              <a:buFont typeface="Arial" panose="020B0604020202020204" pitchFamily="34" charset="0"/>
              <a:buChar char="•"/>
            </a:pPr>
            <a:r>
              <a:rPr lang="en-US" dirty="0"/>
              <a:t>Customers wishing to transact support on their Enterprise Agreement should contact their Microsoft representative or partner. </a:t>
            </a:r>
          </a:p>
          <a:p>
            <a:pPr algn="just"/>
            <a:r>
              <a:rPr lang="en-US" dirty="0"/>
              <a:t>Customers wishing to transact support on their Microsoft Customer Agreement, can purchase support online in the Azure Portal.</a:t>
            </a:r>
          </a:p>
        </p:txBody>
      </p:sp>
    </p:spTree>
    <p:extLst>
      <p:ext uri="{BB962C8B-B14F-4D97-AF65-F5344CB8AC3E}">
        <p14:creationId xmlns:p14="http://schemas.microsoft.com/office/powerpoint/2010/main" val="95402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Information</a:t>
            </a:r>
          </a:p>
        </p:txBody>
      </p:sp>
    </p:spTree>
    <p:extLst>
      <p:ext uri="{BB962C8B-B14F-4D97-AF65-F5344CB8AC3E}">
        <p14:creationId xmlns:p14="http://schemas.microsoft.com/office/powerpoint/2010/main" val="1276041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9E4E97-A385-759E-BD70-47D0B91CA39E}"/>
              </a:ext>
            </a:extLst>
          </p:cNvPr>
          <p:cNvSpPr>
            <a:spLocks noGrp="1"/>
          </p:cNvSpPr>
          <p:nvPr>
            <p:ph type="body" sz="quarter" idx="10"/>
          </p:nvPr>
        </p:nvSpPr>
        <p:spPr>
          <a:xfrm>
            <a:off x="342900" y="855080"/>
            <a:ext cx="8455914" cy="3774069"/>
          </a:xfrm>
        </p:spPr>
        <p:txBody>
          <a:bodyPr/>
          <a:lstStyle/>
          <a:p>
            <a:r>
              <a:rPr lang="en-US" dirty="0">
                <a:hlinkClick r:id="rId2"/>
              </a:rPr>
              <a:t>Azure Times GitHub Repo</a:t>
            </a:r>
            <a:endParaRPr lang="en-US" dirty="0"/>
          </a:p>
        </p:txBody>
      </p:sp>
      <p:sp>
        <p:nvSpPr>
          <p:cNvPr id="3" name="Title 2">
            <a:extLst>
              <a:ext uri="{FF2B5EF4-FFF2-40B4-BE49-F238E27FC236}">
                <a16:creationId xmlns:a16="http://schemas.microsoft.com/office/drawing/2014/main" id="{78BEF490-0130-4022-0399-BE422CD7CB94}"/>
              </a:ext>
            </a:extLst>
          </p:cNvPr>
          <p:cNvSpPr>
            <a:spLocks noGrp="1"/>
          </p:cNvSpPr>
          <p:nvPr>
            <p:ph type="title"/>
          </p:nvPr>
        </p:nvSpPr>
        <p:spPr/>
        <p:txBody>
          <a:bodyPr/>
          <a:lstStyle/>
          <a:p>
            <a:r>
              <a:rPr lang="en-US" sz="1800" dirty="0"/>
              <a:t>Information</a:t>
            </a:r>
            <a:br>
              <a:rPr lang="en-US" sz="1800" dirty="0"/>
            </a:br>
            <a:endParaRPr lang="en-US" dirty="0"/>
          </a:p>
        </p:txBody>
      </p:sp>
    </p:spTree>
    <p:extLst>
      <p:ext uri="{BB962C8B-B14F-4D97-AF65-F5344CB8AC3E}">
        <p14:creationId xmlns:p14="http://schemas.microsoft.com/office/powerpoint/2010/main" val="747681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Questions</a:t>
            </a:r>
          </a:p>
        </p:txBody>
      </p:sp>
    </p:spTree>
    <p:extLst>
      <p:ext uri="{BB962C8B-B14F-4D97-AF65-F5344CB8AC3E}">
        <p14:creationId xmlns:p14="http://schemas.microsoft.com/office/powerpoint/2010/main" val="2482707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EEE44-A3A9-5916-28C3-73C176E34A58}"/>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08381F3B-4FD0-B81E-E9ED-5F1037B0948F}"/>
              </a:ext>
            </a:extLst>
          </p:cNvPr>
          <p:cNvSpPr>
            <a:spLocks noGrp="1"/>
          </p:cNvSpPr>
          <p:nvPr>
            <p:ph type="body" sz="quarter" idx="10"/>
          </p:nvPr>
        </p:nvSpPr>
        <p:spPr>
          <a:xfrm>
            <a:off x="4476448" y="855080"/>
            <a:ext cx="4365038" cy="2879597"/>
          </a:xfrm>
        </p:spPr>
        <p:txBody>
          <a:bodyPr/>
          <a:lstStyle/>
          <a:p>
            <a:pPr algn="just"/>
            <a:r>
              <a:rPr lang="en-US" sz="1000" dirty="0"/>
              <a:t>The following limitations apply during the public preview:</a:t>
            </a:r>
          </a:p>
          <a:p>
            <a:pPr marL="171450" indent="-171450" algn="just">
              <a:buFont typeface="Arial" panose="020B0604020202020204" pitchFamily="34" charset="0"/>
              <a:buChar char="•"/>
            </a:pPr>
            <a:r>
              <a:rPr lang="en-US" sz="1000" dirty="0"/>
              <a:t>The feature only supports virtual machines and virtual machine scale sets and doesn't support Bare Metal or SWIFT resources. </a:t>
            </a:r>
            <a:r>
              <a:rPr lang="en-US" sz="1000" b="1" dirty="0"/>
              <a:t>Any delegated subnet can't use this feature.</a:t>
            </a:r>
          </a:p>
          <a:p>
            <a:pPr marL="171450" indent="-171450" algn="just">
              <a:buFont typeface="Arial" panose="020B0604020202020204" pitchFamily="34" charset="0"/>
              <a:buChar char="•"/>
            </a:pPr>
            <a:r>
              <a:rPr lang="en-US" sz="1000" dirty="0"/>
              <a:t>This feature </a:t>
            </a:r>
            <a:r>
              <a:rPr lang="en-US" sz="1000" b="1" dirty="0"/>
              <a:t>doesn't support multiple customer address (CA) configurations</a:t>
            </a:r>
            <a:r>
              <a:rPr lang="en-US" sz="1000" dirty="0"/>
              <a:t>. When using multiple prefixes on a subnet, you're only able to use a single customer address (CA) configuration. A single IPv4 (Internet Protocol version 4) and single IPv6 (Internet Protocol Version 6) address per NIC (network interface card) is supported.</a:t>
            </a:r>
          </a:p>
        </p:txBody>
      </p:sp>
      <p:sp>
        <p:nvSpPr>
          <p:cNvPr id="11" name="Title 10">
            <a:extLst>
              <a:ext uri="{FF2B5EF4-FFF2-40B4-BE49-F238E27FC236}">
                <a16:creationId xmlns:a16="http://schemas.microsoft.com/office/drawing/2014/main" id="{C735E067-643C-4669-293E-B1878549EE12}"/>
              </a:ext>
            </a:extLst>
          </p:cNvPr>
          <p:cNvSpPr>
            <a:spLocks noGrp="1"/>
          </p:cNvSpPr>
          <p:nvPr>
            <p:ph type="title"/>
          </p:nvPr>
        </p:nvSpPr>
        <p:spPr/>
        <p:txBody>
          <a:bodyPr/>
          <a:lstStyle/>
          <a:p>
            <a:r>
              <a:rPr lang="en-US" sz="1800" dirty="0"/>
              <a:t>Networking Updates</a:t>
            </a:r>
            <a:endParaRPr lang="en-US" dirty="0"/>
          </a:p>
        </p:txBody>
      </p:sp>
      <p:sp>
        <p:nvSpPr>
          <p:cNvPr id="13" name="Text Placeholder 12">
            <a:extLst>
              <a:ext uri="{FF2B5EF4-FFF2-40B4-BE49-F238E27FC236}">
                <a16:creationId xmlns:a16="http://schemas.microsoft.com/office/drawing/2014/main" id="{FDBC16BD-C9C7-ACBB-576D-EBDB3A535BE1}"/>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06D884AE-3074-77B9-2821-DC774A2B2C02}"/>
              </a:ext>
            </a:extLst>
          </p:cNvPr>
          <p:cNvSpPr>
            <a:spLocks noGrp="1"/>
          </p:cNvSpPr>
          <p:nvPr>
            <p:ph type="body" sz="quarter" idx="16"/>
          </p:nvPr>
        </p:nvSpPr>
        <p:spPr/>
        <p:txBody>
          <a:bodyPr/>
          <a:lstStyle/>
          <a:p>
            <a:pPr algn="just"/>
            <a:r>
              <a:rPr lang="en-US" dirty="0">
                <a:hlinkClick r:id="rId2"/>
              </a:rPr>
              <a:t>Public preview: Create multiple prefixes for a subnet in an Azure Virtual Network</a:t>
            </a:r>
            <a:endParaRPr lang="en-US" dirty="0"/>
          </a:p>
          <a:p>
            <a:pPr algn="just"/>
            <a:r>
              <a:rPr lang="en-US" dirty="0"/>
              <a:t>Large deployments of multiple scale apps within a virtual network are at risk of subnet address space exhaustion. Subnets in virtual networks can host many applications that need the ability to scale out. </a:t>
            </a:r>
            <a:r>
              <a:rPr lang="en-US" b="1" dirty="0"/>
              <a:t>This feature </a:t>
            </a:r>
            <a:r>
              <a:rPr lang="en-US" b="1" dirty="0" err="1"/>
              <a:t>AllowMultipleAddressPrefixesOnSubnet</a:t>
            </a:r>
            <a:r>
              <a:rPr lang="en-US" b="1" dirty="0"/>
              <a:t> </a:t>
            </a:r>
            <a:r>
              <a:rPr lang="en-US" dirty="0"/>
              <a:t>allows </a:t>
            </a:r>
            <a:r>
              <a:rPr lang="en-US" b="1" dirty="0"/>
              <a:t>to scale virtual machines and Azure Virtual Machine Scale Sets in subnets with ease</a:t>
            </a:r>
            <a:r>
              <a:rPr lang="en-US" dirty="0"/>
              <a:t>. The feature eliminates the need to </a:t>
            </a:r>
            <a:r>
              <a:rPr lang="en-US" b="1" dirty="0"/>
              <a:t>remove all resources from a subnet as a prerequisite for modifying its address prefixes.</a:t>
            </a:r>
          </a:p>
          <a:p>
            <a:pPr algn="just"/>
            <a:r>
              <a:rPr lang="en-US" dirty="0"/>
              <a:t>Currently, Virtual Machine Scale Sets allows to specify only one subnet. There isn't capability to extend subnet space or cross subnet boundaries. Virtual Machine Scale Sets can now take advantage of multiple address spaces when scaling up. If the first subnet is full, extra virtual machines spill over to subsequent subnets.</a:t>
            </a:r>
          </a:p>
        </p:txBody>
      </p:sp>
    </p:spTree>
    <p:extLst>
      <p:ext uri="{BB962C8B-B14F-4D97-AF65-F5344CB8AC3E}">
        <p14:creationId xmlns:p14="http://schemas.microsoft.com/office/powerpoint/2010/main" val="289062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6271326" cy="1714500"/>
          </a:xfrm>
        </p:spPr>
        <p:txBody>
          <a:bodyPr/>
          <a:lstStyle/>
          <a:p>
            <a:r>
              <a:rPr lang="en-US" sz="4000" dirty="0"/>
              <a:t>Security &amp; Identity</a:t>
            </a:r>
          </a:p>
        </p:txBody>
      </p:sp>
    </p:spTree>
    <p:extLst>
      <p:ext uri="{BB962C8B-B14F-4D97-AF65-F5344CB8AC3E}">
        <p14:creationId xmlns:p14="http://schemas.microsoft.com/office/powerpoint/2010/main" val="3117920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Security &amp; Identity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1241349"/>
          </a:xfrm>
        </p:spPr>
        <p:txBody>
          <a:bodyPr/>
          <a:lstStyle/>
          <a:p>
            <a:pPr algn="just"/>
            <a:r>
              <a:rPr lang="en-US" b="0" i="0" dirty="0">
                <a:solidFill>
                  <a:srgbClr val="333333"/>
                </a:solidFill>
                <a:effectLst/>
                <a:highlight>
                  <a:srgbClr val="FFFFFF"/>
                </a:highlight>
                <a:latin typeface="SegoeUI"/>
                <a:hlinkClick r:id="rId2"/>
              </a:rPr>
              <a:t>SAP Identity Management to Microsoft Entra ID Migration Guidance Now Available</a:t>
            </a:r>
            <a:endParaRPr lang="en-US" b="0" i="0" dirty="0">
              <a:solidFill>
                <a:srgbClr val="333333"/>
              </a:solidFill>
              <a:effectLst/>
              <a:highlight>
                <a:srgbClr val="FFFFFF"/>
              </a:highlight>
              <a:latin typeface="SegoeUI"/>
            </a:endParaRPr>
          </a:p>
          <a:p>
            <a:pPr algn="just"/>
            <a:r>
              <a:rPr lang="en-US" b="1" dirty="0"/>
              <a:t>MS announced that guidance for SAP Identity Management (IDM) </a:t>
            </a:r>
            <a:r>
              <a:rPr lang="en-US" dirty="0"/>
              <a:t>customers planning to migrate their identity management scenarios to Microsoft Entra is now available. </a:t>
            </a:r>
            <a:r>
              <a:rPr lang="en-US" b="1" dirty="0"/>
              <a:t>SAP ending maintenance for their identity management solution (SAP IDM) by 2030. </a:t>
            </a:r>
          </a:p>
        </p:txBody>
      </p:sp>
    </p:spTree>
    <p:extLst>
      <p:ext uri="{BB962C8B-B14F-4D97-AF65-F5344CB8AC3E}">
        <p14:creationId xmlns:p14="http://schemas.microsoft.com/office/powerpoint/2010/main" val="49331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8796812" cy="1714500"/>
          </a:xfrm>
        </p:spPr>
        <p:txBody>
          <a:bodyPr/>
          <a:lstStyle/>
          <a:p>
            <a:r>
              <a:rPr lang="en-US" sz="4000" dirty="0"/>
              <a:t>Management &amp; Governance</a:t>
            </a:r>
          </a:p>
        </p:txBody>
      </p:sp>
    </p:spTree>
    <p:extLst>
      <p:ext uri="{BB962C8B-B14F-4D97-AF65-F5344CB8AC3E}">
        <p14:creationId xmlns:p14="http://schemas.microsoft.com/office/powerpoint/2010/main" val="3479183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792880"/>
            <a:ext cx="4365038" cy="2267312"/>
          </a:xfrm>
        </p:spPr>
        <p:txBody>
          <a:bodyPr/>
          <a:lstStyle/>
          <a:p>
            <a:r>
              <a:rPr lang="en-US" sz="1000" dirty="0">
                <a:hlinkClick r:id="rId2"/>
              </a:rPr>
              <a:t>Public Preview: Summary rules in Azure Monitor Log Analytics, for optimal consumption experiences and cost </a:t>
            </a:r>
            <a:endParaRPr lang="en-US" sz="1000" dirty="0"/>
          </a:p>
          <a:p>
            <a:pPr algn="just"/>
            <a:r>
              <a:rPr lang="en-US" sz="1000" dirty="0"/>
              <a:t>A </a:t>
            </a:r>
            <a:r>
              <a:rPr lang="en-US" sz="1000" b="1" dirty="0"/>
              <a:t>summary rule lets aggregate log </a:t>
            </a:r>
            <a:r>
              <a:rPr lang="en-US" sz="1000" dirty="0"/>
              <a:t>data at a regular cadence and send the aggregated results to a custom log table in </a:t>
            </a:r>
            <a:r>
              <a:rPr lang="en-US" sz="1000" b="1" dirty="0"/>
              <a:t>Log Analytics workspace. </a:t>
            </a:r>
          </a:p>
          <a:p>
            <a:pPr algn="just"/>
            <a:r>
              <a:rPr lang="en-US" sz="1000" b="1" dirty="0"/>
              <a:t>Summary rules perform batch processing </a:t>
            </a:r>
            <a:r>
              <a:rPr lang="en-US" sz="1000" dirty="0"/>
              <a:t>directly in Log Analytics workspace. The summary rule aggregates chunks of data, defined by bin size, based on a KQL query, and </a:t>
            </a:r>
            <a:r>
              <a:rPr lang="en-US" sz="1000" dirty="0" err="1"/>
              <a:t>reingests</a:t>
            </a:r>
            <a:r>
              <a:rPr lang="en-US" sz="1000" dirty="0"/>
              <a:t> the summarized results into a custom table with an Analytics log plan in </a:t>
            </a:r>
            <a:r>
              <a:rPr lang="en-US" sz="1000" b="1" dirty="0"/>
              <a:t>Log Analytics workspace.</a:t>
            </a:r>
          </a:p>
          <a:p>
            <a:pPr algn="just"/>
            <a:r>
              <a:rPr lang="en-US" sz="1000" dirty="0"/>
              <a:t>It supports aggregation from any table, regardless of whether the table has an Analytics or Basic data plan. Azure Monitor creates the destination table schema based on the query define. If the destination table already exists, Azure Monitor adds any columns required to support the query results.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1"/>
            <a:ext cx="3955312" cy="1806344"/>
          </a:xfrm>
        </p:spPr>
        <p:txBody>
          <a:bodyPr/>
          <a:lstStyle/>
          <a:p>
            <a:r>
              <a:rPr lang="en-US" dirty="0">
                <a:hlinkClick r:id="rId3"/>
              </a:rPr>
              <a:t>Generally Available: Azure Monitor, Log Analytics dedicated clusters now supported in Azure portal </a:t>
            </a:r>
            <a:endParaRPr lang="en-US" dirty="0"/>
          </a:p>
          <a:p>
            <a:r>
              <a:rPr lang="en-US" dirty="0"/>
              <a:t>It is </a:t>
            </a:r>
            <a:r>
              <a:rPr lang="en-US" b="1" dirty="0"/>
              <a:t>now possible to create and manage dedicated clusters in Azure portal </a:t>
            </a:r>
            <a:r>
              <a:rPr lang="en-US" dirty="0"/>
              <a:t>including cluster create, delete, link and unlink workspaces, change commitment tier and view clusters’ configuration. </a:t>
            </a:r>
          </a:p>
          <a:p>
            <a:r>
              <a:rPr lang="en-US" dirty="0"/>
              <a:t>Up until now, </a:t>
            </a:r>
            <a:r>
              <a:rPr lang="en-US" b="1" dirty="0"/>
              <a:t>clusters could be provisioned and managed programmatically </a:t>
            </a:r>
            <a:r>
              <a:rPr lang="en-US" dirty="0"/>
              <a:t>using CLI, PowerShell, and REST </a:t>
            </a:r>
          </a:p>
          <a:p>
            <a:r>
              <a:rPr lang="en-US" dirty="0"/>
              <a:t>Additional experiences such as </a:t>
            </a:r>
            <a:r>
              <a:rPr lang="en-US" b="1" dirty="0"/>
              <a:t>Customer-managed key configuration are planned next. </a:t>
            </a:r>
          </a:p>
        </p:txBody>
      </p:sp>
      <p:pic>
        <p:nvPicPr>
          <p:cNvPr id="1026" name="Picture 2" descr="thumbnail image 1 of blog post titled &#10; &#10; &#10;  &#10; &#10; &#10; &#10;    &#10;  &#10;   &#10;    &#10;      &#10;       Week of June 18, 2024: Azure Updates&#10;       &#10;      &#10;     &#10;   &#10;  &#10; &#10;   &#10; &#10; &#10; &#10; &#10; &#10;">
            <a:extLst>
              <a:ext uri="{FF2B5EF4-FFF2-40B4-BE49-F238E27FC236}">
                <a16:creationId xmlns:a16="http://schemas.microsoft.com/office/drawing/2014/main" id="{6D131CA7-6D84-16F7-FB89-150BF4A05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5" y="2661425"/>
            <a:ext cx="3496490" cy="1853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diagram that shows how data is ingested into a Log Analytics workspace and is aggregated and reingested into the workspace by using a summary rule.">
            <a:extLst>
              <a:ext uri="{FF2B5EF4-FFF2-40B4-BE49-F238E27FC236}">
                <a16:creationId xmlns:a16="http://schemas.microsoft.com/office/drawing/2014/main" id="{EDFB2F20-7A85-34BC-7A97-43E64593A1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3411" y="3013889"/>
            <a:ext cx="3347271" cy="142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86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B2A5C-E35F-E18E-05A4-B6AF8CF698D5}"/>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921B0A37-B626-6209-EE63-BDBE1E100FF0}"/>
              </a:ext>
            </a:extLst>
          </p:cNvPr>
          <p:cNvSpPr>
            <a:spLocks noGrp="1"/>
          </p:cNvSpPr>
          <p:nvPr>
            <p:ph type="body" sz="quarter" idx="10"/>
          </p:nvPr>
        </p:nvSpPr>
        <p:spPr>
          <a:xfrm>
            <a:off x="4433776" y="855081"/>
            <a:ext cx="4365038" cy="1806344"/>
          </a:xfrm>
        </p:spPr>
        <p:txBody>
          <a:bodyPr/>
          <a:lstStyle/>
          <a:p>
            <a:pPr algn="just"/>
            <a:r>
              <a:rPr lang="en-US" sz="1000" u="sng" dirty="0"/>
              <a:t>Generally Available: Azure Monitor Log Enablement Policy Expansion</a:t>
            </a:r>
          </a:p>
          <a:p>
            <a:pPr algn="just"/>
            <a:r>
              <a:rPr lang="en-US" sz="1000" dirty="0"/>
              <a:t>Azure Monitor enables customers to gain end-to-end observability into their applications, </a:t>
            </a:r>
            <a:r>
              <a:rPr lang="en-US" sz="1000" b="1" dirty="0"/>
              <a:t>infrastructure, and network by collecting, analyzing </a:t>
            </a:r>
            <a:r>
              <a:rPr lang="en-US" sz="1000" dirty="0"/>
              <a:t>and acting on telemetry data from their cloud and hybrid environments. Diagnostic settings is a common mechanism by which customers can enable collection of platform logs that Azure makes available on the performance of their Azure resources. </a:t>
            </a:r>
          </a:p>
          <a:p>
            <a:pPr algn="just"/>
            <a:r>
              <a:rPr lang="en-US" sz="1000" dirty="0"/>
              <a:t>The </a:t>
            </a:r>
            <a:r>
              <a:rPr lang="en-US" sz="1000" b="1" dirty="0"/>
              <a:t>Azure Monitor team has recently released into general availability (GA) </a:t>
            </a:r>
            <a:r>
              <a:rPr lang="en-US" sz="1000" dirty="0"/>
              <a:t>new built-in policies and </a:t>
            </a:r>
            <a:r>
              <a:rPr lang="en-US" sz="1000" b="1" dirty="0"/>
              <a:t>initiatives for enabling diagnostic settings </a:t>
            </a:r>
            <a:r>
              <a:rPr lang="en-US" sz="1000" dirty="0"/>
              <a:t>at scale for all log categories, and updated initiatives for auditing customer interactions with service settings and service data via Azure Policy.</a:t>
            </a:r>
          </a:p>
        </p:txBody>
      </p:sp>
      <p:sp>
        <p:nvSpPr>
          <p:cNvPr id="11" name="Title 10">
            <a:extLst>
              <a:ext uri="{FF2B5EF4-FFF2-40B4-BE49-F238E27FC236}">
                <a16:creationId xmlns:a16="http://schemas.microsoft.com/office/drawing/2014/main" id="{89DE73F3-4A2F-648B-BD17-44C88CDB5688}"/>
              </a:ext>
            </a:extLst>
          </p:cNvPr>
          <p:cNvSpPr>
            <a:spLocks noGrp="1"/>
          </p:cNvSpPr>
          <p:nvPr>
            <p:ph type="title"/>
          </p:nvPr>
        </p:nvSpPr>
        <p:spPr/>
        <p:txBody>
          <a:bodyPr/>
          <a:lstStyle/>
          <a:p>
            <a:r>
              <a:rPr lang="en-US" sz="1800" dirty="0"/>
              <a:t>Management &amp; Governance Updates</a:t>
            </a:r>
            <a:endParaRPr lang="en-US" dirty="0"/>
          </a:p>
        </p:txBody>
      </p:sp>
      <p:sp>
        <p:nvSpPr>
          <p:cNvPr id="13" name="Text Placeholder 12">
            <a:extLst>
              <a:ext uri="{FF2B5EF4-FFF2-40B4-BE49-F238E27FC236}">
                <a16:creationId xmlns:a16="http://schemas.microsoft.com/office/drawing/2014/main" id="{1A20683A-1573-CC2D-401E-61BAED70A144}"/>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4B5FF973-31C8-BEFD-DC1E-6209231AED94}"/>
              </a:ext>
            </a:extLst>
          </p:cNvPr>
          <p:cNvSpPr>
            <a:spLocks noGrp="1"/>
          </p:cNvSpPr>
          <p:nvPr>
            <p:ph type="body" sz="quarter" idx="16"/>
          </p:nvPr>
        </p:nvSpPr>
        <p:spPr>
          <a:xfrm>
            <a:off x="342900" y="855081"/>
            <a:ext cx="3955312" cy="2111144"/>
          </a:xfrm>
        </p:spPr>
        <p:txBody>
          <a:bodyPr/>
          <a:lstStyle/>
          <a:p>
            <a:pPr algn="just"/>
            <a:r>
              <a:rPr lang="en-US" u="sng" dirty="0"/>
              <a:t>Generally Available: Azure Monitor </a:t>
            </a:r>
            <a:r>
              <a:rPr lang="en-US" u="sng" dirty="0" err="1"/>
              <a:t>OpenTelemetry</a:t>
            </a:r>
            <a:r>
              <a:rPr lang="en-US" u="sng" dirty="0"/>
              <a:t>-based Distro adds Live Metrics </a:t>
            </a:r>
          </a:p>
          <a:p>
            <a:pPr algn="just"/>
            <a:r>
              <a:rPr lang="en-US" dirty="0"/>
              <a:t>Live Metrics is a production-grade </a:t>
            </a:r>
            <a:r>
              <a:rPr lang="en-US" b="1" dirty="0"/>
              <a:t>capability</a:t>
            </a:r>
            <a:r>
              <a:rPr lang="en-US" dirty="0"/>
              <a:t> within Azure Monitor application insights that enables to see telemetry flowing off  application with one-second latency. </a:t>
            </a:r>
          </a:p>
          <a:p>
            <a:pPr algn="just"/>
            <a:r>
              <a:rPr lang="en-US" dirty="0"/>
              <a:t>The Azure Monitor </a:t>
            </a:r>
            <a:r>
              <a:rPr lang="en-US" b="1" dirty="0" err="1"/>
              <a:t>OpenTelemetry</a:t>
            </a:r>
            <a:r>
              <a:rPr lang="en-US" b="1" dirty="0"/>
              <a:t> “Distro” </a:t>
            </a:r>
            <a:r>
              <a:rPr lang="en-US" dirty="0"/>
              <a:t>includes a thin wrapper that enables to get started with a single line of code, and it includes added Azure-specific capabilities such </a:t>
            </a:r>
            <a:r>
              <a:rPr lang="en-US" b="1" dirty="0"/>
              <a:t>as Live Metrics to give </a:t>
            </a:r>
            <a:r>
              <a:rPr lang="en-US" dirty="0"/>
              <a:t>a first-class experience on Azure. </a:t>
            </a:r>
          </a:p>
          <a:p>
            <a:pPr algn="just"/>
            <a:r>
              <a:rPr lang="en-US" dirty="0"/>
              <a:t>Today’s announcement adds Live Metrics to .NET, Node.js, and Python. The Azure Monitor </a:t>
            </a:r>
            <a:r>
              <a:rPr lang="en-US" dirty="0" err="1"/>
              <a:t>OpenTelemetry</a:t>
            </a:r>
            <a:r>
              <a:rPr lang="en-US" dirty="0"/>
              <a:t> Java Distro already had Live Metrics. </a:t>
            </a:r>
          </a:p>
        </p:txBody>
      </p:sp>
      <p:sp>
        <p:nvSpPr>
          <p:cNvPr id="2" name="Text Placeholder 11">
            <a:extLst>
              <a:ext uri="{FF2B5EF4-FFF2-40B4-BE49-F238E27FC236}">
                <a16:creationId xmlns:a16="http://schemas.microsoft.com/office/drawing/2014/main" id="{02AFFF3D-2D83-7132-D022-DD4469D6F68D}"/>
              </a:ext>
            </a:extLst>
          </p:cNvPr>
          <p:cNvSpPr txBox="1">
            <a:spLocks/>
          </p:cNvSpPr>
          <p:nvPr/>
        </p:nvSpPr>
        <p:spPr>
          <a:xfrm>
            <a:off x="4433776" y="2732203"/>
            <a:ext cx="4365038" cy="1806344"/>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2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000" u="sng" dirty="0"/>
              <a:t>Update records in a Kusto Database (General Availability)</a:t>
            </a:r>
          </a:p>
          <a:p>
            <a:pPr algn="just"/>
            <a:r>
              <a:rPr lang="en-US" sz="1000" dirty="0"/>
              <a:t>Kusto databases, </a:t>
            </a:r>
            <a:r>
              <a:rPr lang="en-US" sz="1000" b="1" dirty="0"/>
              <a:t>either in Fabric (KQL Database) </a:t>
            </a:r>
            <a:r>
              <a:rPr lang="en-US" sz="1000" dirty="0"/>
              <a:t>or in </a:t>
            </a:r>
            <a:r>
              <a:rPr lang="en-US" sz="1000" b="1" dirty="0"/>
              <a:t>Azure (Azure Data Explorer)</a:t>
            </a:r>
            <a:r>
              <a:rPr lang="en-US" sz="1000" dirty="0"/>
              <a:t>, are optimized for append ingestion.</a:t>
            </a:r>
          </a:p>
          <a:p>
            <a:pPr algn="just"/>
            <a:r>
              <a:rPr lang="en-US" sz="1000" dirty="0"/>
              <a:t>During the </a:t>
            </a:r>
            <a:r>
              <a:rPr lang="en-US" sz="1000" b="1" dirty="0"/>
              <a:t>public preview</a:t>
            </a:r>
            <a:r>
              <a:rPr lang="en-US" sz="1000" dirty="0"/>
              <a:t>, </a:t>
            </a:r>
            <a:r>
              <a:rPr lang="en-US" sz="1000" b="1" dirty="0"/>
              <a:t>MS introduced two syntaxes</a:t>
            </a:r>
            <a:r>
              <a:rPr lang="en-US" sz="1000" dirty="0"/>
              <a:t>:  the </a:t>
            </a:r>
            <a:r>
              <a:rPr lang="en-US" sz="1000" b="1" dirty="0"/>
              <a:t>simplified</a:t>
            </a:r>
            <a:r>
              <a:rPr lang="en-US" sz="1000" dirty="0"/>
              <a:t> and </a:t>
            </a:r>
            <a:r>
              <a:rPr lang="en-US" sz="1000" b="1" dirty="0"/>
              <a:t>expanded</a:t>
            </a:r>
            <a:r>
              <a:rPr lang="en-US" sz="1000" dirty="0"/>
              <a:t> syntax.  </a:t>
            </a:r>
            <a:r>
              <a:rPr lang="en-US" sz="1000" b="1" dirty="0"/>
              <a:t>MS only GA the expanded syntax </a:t>
            </a:r>
            <a:r>
              <a:rPr lang="en-US" sz="1000" dirty="0"/>
              <a:t>(the most powerful) and are deprecating the simplified syntax.  This is due to the simplified syntax being confusing in some scenarios.</a:t>
            </a:r>
          </a:p>
        </p:txBody>
      </p:sp>
    </p:spTree>
    <p:extLst>
      <p:ext uri="{BB962C8B-B14F-4D97-AF65-F5344CB8AC3E}">
        <p14:creationId xmlns:p14="http://schemas.microsoft.com/office/powerpoint/2010/main" val="237073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theme/theme1.xml><?xml version="1.0" encoding="utf-8"?>
<a:theme xmlns:a="http://schemas.openxmlformats.org/drawingml/2006/main" name="Continuum Theme">
  <a:themeElements>
    <a:clrScheme name="EPAM Continuum Final">
      <a:dk1>
        <a:srgbClr val="222222"/>
      </a:dk1>
      <a:lt1>
        <a:srgbClr val="FFFFFF"/>
      </a:lt1>
      <a:dk2>
        <a:srgbClr val="A0A0A0"/>
      </a:dk2>
      <a:lt2>
        <a:srgbClr val="DBDAD6"/>
      </a:lt2>
      <a:accent1>
        <a:srgbClr val="545454"/>
      </a:accent1>
      <a:accent2>
        <a:srgbClr val="FFC000"/>
      </a:accent2>
      <a:accent3>
        <a:srgbClr val="38C2D7"/>
      </a:accent3>
      <a:accent4>
        <a:srgbClr val="445464"/>
      </a:accent4>
      <a:accent5>
        <a:srgbClr val="008ACE"/>
      </a:accent5>
      <a:accent6>
        <a:srgbClr val="E53B2E"/>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3A9FD6A1D2BC41832AF270024651C7" ma:contentTypeVersion="6" ma:contentTypeDescription="Create a new document." ma:contentTypeScope="" ma:versionID="0421700c9180782018be286cde8a21da">
  <xsd:schema xmlns:xsd="http://www.w3.org/2001/XMLSchema" xmlns:xs="http://www.w3.org/2001/XMLSchema" xmlns:p="http://schemas.microsoft.com/office/2006/metadata/properties" xmlns:ns2="2e7e23d5-2c80-4164-89d2-1708db4037b8" xmlns:ns3="4e7ac07f-2cd6-47aa-8863-e3015989625c" targetNamespace="http://schemas.microsoft.com/office/2006/metadata/properties" ma:root="true" ma:fieldsID="541d07e3f89946b63e942fc7370dae48" ns2:_="" ns3:_="">
    <xsd:import namespace="2e7e23d5-2c80-4164-89d2-1708db4037b8"/>
    <xsd:import namespace="4e7ac07f-2cd6-47aa-8863-e3015989625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7e23d5-2c80-4164-89d2-1708db4037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7ac07f-2cd6-47aa-8863-e3015989625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D63988-C0DC-4185-91C3-6687DBA2F390}">
  <ds:schemaRefs>
    <ds:schemaRef ds:uri="2e7e23d5-2c80-4164-89d2-1708db4037b8"/>
    <ds:schemaRef ds:uri="4e7ac07f-2cd6-47aa-8863-e301598962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E04B39D-0CBA-4F8F-8809-785207E87965}">
  <ds:schemaRefs>
    <ds:schemaRef ds:uri="http://schemas.microsoft.com/sharepoint/v3/contenttype/forms"/>
  </ds:schemaRefs>
</ds:datastoreItem>
</file>

<file path=customXml/itemProps3.xml><?xml version="1.0" encoding="utf-8"?>
<ds:datastoreItem xmlns:ds="http://schemas.openxmlformats.org/officeDocument/2006/customXml" ds:itemID="{4DE7C614-AA74-4D4D-9D2D-D96DA5126C78}">
  <ds:schemaRefs>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2e7e23d5-2c80-4164-89d2-1708db4037b8"/>
    <ds:schemaRef ds:uri="http://purl.org/dc/dcmitype/"/>
    <ds:schemaRef ds:uri="http://schemas.openxmlformats.org/package/2006/metadata/core-properties"/>
    <ds:schemaRef ds:uri="4e7ac07f-2cd6-47aa-8863-e3015989625c"/>
    <ds:schemaRef ds:uri="http://www.w3.org/XML/1998/namespace"/>
  </ds:schemaRefs>
</ds:datastoreItem>
</file>

<file path=docMetadata/LabelInfo.xml><?xml version="1.0" encoding="utf-8"?>
<clbl:labelList xmlns:clbl="http://schemas.microsoft.com/office/2020/mipLabelMetadata">
  <clbl:label id="{2590e1b2-66ea-4d45-b1aa-185c322e3ba5}" enabled="1" method="Standard" siteId="{40a64d0b-f2f9-4a34-b1b3-0992ac0e5e4e}" contentBits="0" removed="0"/>
</clbl:labelList>
</file>

<file path=docProps/app.xml><?xml version="1.0" encoding="utf-8"?>
<Properties xmlns="http://schemas.openxmlformats.org/officeDocument/2006/extended-properties" xmlns:vt="http://schemas.openxmlformats.org/officeDocument/2006/docPropsVTypes">
  <Template>Covers</Template>
  <TotalTime>1118</TotalTime>
  <Words>4676</Words>
  <Application>Microsoft Office PowerPoint</Application>
  <PresentationFormat>On-screen Show (16:9)</PresentationFormat>
  <Paragraphs>174</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Human Sans</vt:lpstr>
      <vt:lpstr>Human Sans Regular</vt:lpstr>
      <vt:lpstr>SegoeUI</vt:lpstr>
      <vt:lpstr>Continuum Theme</vt:lpstr>
      <vt:lpstr>Azure Times #124</vt:lpstr>
      <vt:lpstr>PowerPoint Presentation</vt:lpstr>
      <vt:lpstr>Networking Updates</vt:lpstr>
      <vt:lpstr>Networking Updates</vt:lpstr>
      <vt:lpstr>PowerPoint Presentation</vt:lpstr>
      <vt:lpstr>Security &amp; Identity Updates</vt:lpstr>
      <vt:lpstr>PowerPoint Presentation</vt:lpstr>
      <vt:lpstr>Management &amp; Governance Updates</vt:lpstr>
      <vt:lpstr>Management &amp; Governance Updates</vt:lpstr>
      <vt:lpstr>Management &amp; Governance Updates</vt:lpstr>
      <vt:lpstr>Management &amp; Governance Updates</vt:lpstr>
      <vt:lpstr>Management &amp; Governance Updates</vt:lpstr>
      <vt:lpstr>PowerPoint Presentation</vt:lpstr>
      <vt:lpstr>Compute Updates</vt:lpstr>
      <vt:lpstr>Compute Updates</vt:lpstr>
      <vt:lpstr>Compute Updates</vt:lpstr>
      <vt:lpstr>Compute Updates</vt:lpstr>
      <vt:lpstr>Compute Updates</vt:lpstr>
      <vt:lpstr>PowerPoint Presentation</vt:lpstr>
      <vt:lpstr>Databases Updates</vt:lpstr>
      <vt:lpstr>Databases Updates</vt:lpstr>
      <vt:lpstr>Databases Updates</vt:lpstr>
      <vt:lpstr>Databases Updates</vt:lpstr>
      <vt:lpstr>PowerPoint Presentation</vt:lpstr>
      <vt:lpstr>ML &amp; AI &amp; IOT Updates</vt:lpstr>
      <vt:lpstr>PowerPoint Presentation</vt:lpstr>
      <vt:lpstr>DevOps &amp; IaC &amp; Automation</vt:lpstr>
      <vt:lpstr>PowerPoint Presentation</vt:lpstr>
      <vt:lpstr>Miscellaneous Updates</vt:lpstr>
      <vt:lpstr>Miscellaneous Updates</vt:lpstr>
      <vt:lpstr>PowerPoint Presentation</vt:lpstr>
      <vt:lpstr>Information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Maksim Rotar</cp:lastModifiedBy>
  <cp:revision>225</cp:revision>
  <dcterms:created xsi:type="dcterms:W3CDTF">2018-01-26T19:23:30Z</dcterms:created>
  <dcterms:modified xsi:type="dcterms:W3CDTF">2024-06-26T05:18:29Z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0x0101008C3A9FD6A1D2BC41832AF270024651C7</vt:lpwstr>
  </property>
</Properties>
</file>